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1"/>
  </p:notesMasterIdLst>
  <p:sldIdLst>
    <p:sldId id="256" r:id="rId2"/>
    <p:sldId id="257" r:id="rId3"/>
    <p:sldId id="258" r:id="rId4"/>
    <p:sldId id="259" r:id="rId5"/>
    <p:sldId id="260" r:id="rId6"/>
    <p:sldId id="263" r:id="rId7"/>
    <p:sldId id="261" r:id="rId8"/>
    <p:sldId id="272" r:id="rId9"/>
    <p:sldId id="274" r:id="rId10"/>
    <p:sldId id="271" r:id="rId11"/>
    <p:sldId id="273" r:id="rId12"/>
    <p:sldId id="264" r:id="rId13"/>
    <p:sldId id="262" r:id="rId14"/>
    <p:sldId id="275" r:id="rId15"/>
    <p:sldId id="276" r:id="rId16"/>
    <p:sldId id="277" r:id="rId17"/>
    <p:sldId id="279" r:id="rId18"/>
    <p:sldId id="280" r:id="rId19"/>
    <p:sldId id="284" r:id="rId20"/>
    <p:sldId id="265" r:id="rId21"/>
    <p:sldId id="266" r:id="rId22"/>
    <p:sldId id="281" r:id="rId23"/>
    <p:sldId id="267" r:id="rId24"/>
    <p:sldId id="268" r:id="rId25"/>
    <p:sldId id="283" r:id="rId26"/>
    <p:sldId id="282" r:id="rId27"/>
    <p:sldId id="269" r:id="rId28"/>
    <p:sldId id="270" r:id="rId29"/>
    <p:sldId id="278"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1" autoAdjust="0"/>
  </p:normalViewPr>
  <p:slideViewPr>
    <p:cSldViewPr>
      <p:cViewPr varScale="1">
        <p:scale>
          <a:sx n="88" d="100"/>
          <a:sy n="88" d="100"/>
        </p:scale>
        <p:origin x="-9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D1EF2-1EBB-4063-8943-6DEF91E1E93F}" type="datetimeFigureOut">
              <a:rPr lang="zh-TW" altLang="en-US" smtClean="0"/>
              <a:t>2012/12/6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63027-CAE9-4540-AA11-D7A2DA0E2B6F}" type="slidenum">
              <a:rPr lang="zh-TW" altLang="en-US" smtClean="0"/>
              <a:t>‹#›</a:t>
            </a:fld>
            <a:endParaRPr lang="zh-TW" altLang="en-US"/>
          </a:p>
        </p:txBody>
      </p:sp>
    </p:spTree>
    <p:extLst>
      <p:ext uri="{BB962C8B-B14F-4D97-AF65-F5344CB8AC3E}">
        <p14:creationId xmlns:p14="http://schemas.microsoft.com/office/powerpoint/2010/main" val="285951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從</a:t>
            </a:r>
            <a:r>
              <a:rPr lang="en-US" altLang="zh-TW" dirty="0" smtClean="0"/>
              <a:t>user</a:t>
            </a:r>
            <a:r>
              <a:rPr lang="zh-TW" altLang="en-US" dirty="0" smtClean="0"/>
              <a:t>過去搜尋過的歷史紀錄，來挖掘出跟</a:t>
            </a:r>
            <a:r>
              <a:rPr lang="en-US" altLang="zh-TW" dirty="0" smtClean="0"/>
              <a:t>query</a:t>
            </a:r>
            <a:r>
              <a:rPr lang="zh-TW" altLang="en-US" dirty="0" smtClean="0"/>
              <a:t>有關聯的</a:t>
            </a:r>
            <a:r>
              <a:rPr lang="en-US" altLang="zh-TW" dirty="0" smtClean="0"/>
              <a:t>subtopic</a:t>
            </a:r>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1</a:t>
            </a:fld>
            <a:endParaRPr lang="zh-TW" altLang="en-US"/>
          </a:p>
        </p:txBody>
      </p:sp>
    </p:spTree>
    <p:extLst>
      <p:ext uri="{BB962C8B-B14F-4D97-AF65-F5344CB8AC3E}">
        <p14:creationId xmlns:p14="http://schemas.microsoft.com/office/powerpoint/2010/main" val="946430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利用每一個</a:t>
            </a:r>
            <a:r>
              <a:rPr lang="en-US" altLang="zh-TW" dirty="0" smtClean="0"/>
              <a:t>query</a:t>
            </a:r>
            <a:r>
              <a:rPr lang="zh-TW" altLang="en-US" dirty="0" smtClean="0"/>
              <a:t>和它的</a:t>
            </a:r>
            <a:r>
              <a:rPr lang="en-US" altLang="zh-TW" dirty="0" smtClean="0"/>
              <a:t>expanded queries</a:t>
            </a:r>
            <a:r>
              <a:rPr lang="zh-TW" altLang="en-US" dirty="0" smtClean="0"/>
              <a:t> 點擊的</a:t>
            </a:r>
            <a:r>
              <a:rPr lang="en-US" altLang="zh-TW" dirty="0" smtClean="0"/>
              <a:t>URLs</a:t>
            </a:r>
            <a:r>
              <a:rPr lang="zh-TW" altLang="en-US" baseline="0" dirty="0" smtClean="0"/>
              <a:t> 處理</a:t>
            </a:r>
            <a:r>
              <a:rPr lang="en-US" altLang="zh-TW" baseline="0" dirty="0" smtClean="0"/>
              <a:t>cluster</a:t>
            </a:r>
          </a:p>
          <a:p>
            <a:r>
              <a:rPr lang="zh-TW" altLang="en-US" baseline="0" dirty="0" smtClean="0"/>
              <a:t>因為所有的</a:t>
            </a:r>
            <a:r>
              <a:rPr lang="en-US" altLang="zh-TW" baseline="0" dirty="0" smtClean="0"/>
              <a:t>queries</a:t>
            </a:r>
            <a:r>
              <a:rPr lang="zh-TW" altLang="en-US" baseline="0" dirty="0" smtClean="0"/>
              <a:t>都在</a:t>
            </a:r>
            <a:r>
              <a:rPr lang="en-US" altLang="zh-TW" baseline="0" dirty="0" smtClean="0"/>
              <a:t>tree</a:t>
            </a:r>
            <a:r>
              <a:rPr lang="zh-TW" altLang="en-US" baseline="0" dirty="0" smtClean="0"/>
              <a:t>裡建好索引，所以</a:t>
            </a:r>
            <a:r>
              <a:rPr lang="en-US" altLang="zh-TW" baseline="0" dirty="0" smtClean="0"/>
              <a:t>cluster</a:t>
            </a:r>
            <a:r>
              <a:rPr lang="zh-TW" altLang="en-US" baseline="0" dirty="0" smtClean="0"/>
              <a:t>可以有效地遞迴執行</a:t>
            </a:r>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16</a:t>
            </a:fld>
            <a:endParaRPr lang="zh-TW" altLang="en-US"/>
          </a:p>
        </p:txBody>
      </p:sp>
    </p:spTree>
    <p:extLst>
      <p:ext uri="{BB962C8B-B14F-4D97-AF65-F5344CB8AC3E}">
        <p14:creationId xmlns:p14="http://schemas.microsoft.com/office/powerpoint/2010/main" val="105070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22</a:t>
            </a:fld>
            <a:endParaRPr lang="zh-TW" altLang="en-US"/>
          </a:p>
        </p:txBody>
      </p:sp>
    </p:spTree>
    <p:extLst>
      <p:ext uri="{BB962C8B-B14F-4D97-AF65-F5344CB8AC3E}">
        <p14:creationId xmlns:p14="http://schemas.microsoft.com/office/powerpoint/2010/main" val="15477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26</a:t>
            </a:fld>
            <a:endParaRPr lang="zh-TW" altLang="en-US"/>
          </a:p>
        </p:txBody>
      </p:sp>
    </p:spTree>
    <p:extLst>
      <p:ext uri="{BB962C8B-B14F-4D97-AF65-F5344CB8AC3E}">
        <p14:creationId xmlns:p14="http://schemas.microsoft.com/office/powerpoint/2010/main" val="219460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smtClean="0"/>
              <a:t>根據搜尋的目標，可以將</a:t>
            </a:r>
            <a:r>
              <a:rPr lang="en-US" altLang="zh-TW" dirty="0" smtClean="0"/>
              <a:t>query</a:t>
            </a:r>
            <a:r>
              <a:rPr lang="zh-TW" altLang="en-US" dirty="0" smtClean="0"/>
              <a:t>分成三類 </a:t>
            </a:r>
            <a:r>
              <a:rPr lang="en-US" altLang="zh-TW" dirty="0" smtClean="0"/>
              <a:t>informational,</a:t>
            </a:r>
            <a:r>
              <a:rPr lang="zh-TW" altLang="en-US" dirty="0" smtClean="0"/>
              <a:t> </a:t>
            </a:r>
            <a:r>
              <a:rPr lang="en-US" altLang="zh-TW" dirty="0" smtClean="0"/>
              <a:t>navigational, and transactional</a:t>
            </a:r>
          </a:p>
          <a:p>
            <a:pPr marL="228600" indent="-228600">
              <a:buAutoNum type="arabicPeriod"/>
            </a:pPr>
            <a:r>
              <a:rPr lang="zh-TW" altLang="en-US" dirty="0" smtClean="0"/>
              <a:t>利用已定義好的</a:t>
            </a:r>
            <a:r>
              <a:rPr lang="en-US" altLang="zh-TW" dirty="0" smtClean="0"/>
              <a:t>categories</a:t>
            </a:r>
            <a:r>
              <a:rPr lang="zh-TW" altLang="en-US" dirty="0" smtClean="0"/>
              <a:t>將</a:t>
            </a:r>
            <a:r>
              <a:rPr lang="en-US" altLang="zh-TW" dirty="0" smtClean="0"/>
              <a:t>query</a:t>
            </a:r>
            <a:r>
              <a:rPr lang="zh-TW" altLang="en-US" dirty="0" smtClean="0"/>
              <a:t>進行分類</a:t>
            </a:r>
            <a:endParaRPr lang="en-US" altLang="zh-TW" dirty="0" smtClean="0"/>
          </a:p>
          <a:p>
            <a:pPr marL="228600" indent="-228600">
              <a:buAutoNum type="arabicPeriod"/>
            </a:pPr>
            <a:r>
              <a:rPr lang="en-US" altLang="zh-TW" dirty="0" smtClean="0"/>
              <a:t>Multiple senses and multiple facets</a:t>
            </a:r>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3</a:t>
            </a:fld>
            <a:endParaRPr lang="zh-TW" altLang="en-US"/>
          </a:p>
        </p:txBody>
      </p:sp>
    </p:spTree>
    <p:extLst>
      <p:ext uri="{BB962C8B-B14F-4D97-AF65-F5344CB8AC3E}">
        <p14:creationId xmlns:p14="http://schemas.microsoft.com/office/powerpoint/2010/main" val="123945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apple</a:t>
            </a:r>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4</a:t>
            </a:fld>
            <a:endParaRPr lang="zh-TW" altLang="en-US"/>
          </a:p>
        </p:txBody>
      </p:sp>
    </p:spTree>
    <p:extLst>
      <p:ext uri="{BB962C8B-B14F-4D97-AF65-F5344CB8AC3E}">
        <p14:creationId xmlns:p14="http://schemas.microsoft.com/office/powerpoint/2010/main" val="11180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這兩個現象是否能夠有效的幫助</a:t>
            </a:r>
            <a:r>
              <a:rPr lang="en-US" altLang="zh-TW" dirty="0" smtClean="0"/>
              <a:t>query</a:t>
            </a:r>
            <a:r>
              <a:rPr lang="zh-TW" altLang="en-US" dirty="0" smtClean="0"/>
              <a:t>找到與</a:t>
            </a:r>
            <a:r>
              <a:rPr lang="en-US" altLang="zh-TW" dirty="0" smtClean="0"/>
              <a:t>query</a:t>
            </a:r>
            <a:r>
              <a:rPr lang="zh-TW" altLang="en-US" dirty="0" smtClean="0"/>
              <a:t>相關的</a:t>
            </a:r>
            <a:r>
              <a:rPr lang="en-US" altLang="zh-TW" dirty="0" smtClean="0"/>
              <a:t>subtopic</a:t>
            </a:r>
            <a:br>
              <a:rPr lang="en-US" altLang="zh-TW" dirty="0" smtClean="0"/>
            </a:br>
            <a:r>
              <a:rPr lang="zh-TW" altLang="en-US" dirty="0" smtClean="0"/>
              <a:t>所以分別描述這兩個現象，並且透過數據來證實他們的確是有幫助的</a:t>
            </a:r>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6</a:t>
            </a:fld>
            <a:endParaRPr lang="zh-TW" altLang="en-US"/>
          </a:p>
        </p:txBody>
      </p:sp>
    </p:spTree>
    <p:extLst>
      <p:ext uri="{BB962C8B-B14F-4D97-AF65-F5344CB8AC3E}">
        <p14:creationId xmlns:p14="http://schemas.microsoft.com/office/powerpoint/2010/main" val="160152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查詢所點擊的</a:t>
            </a:r>
            <a:r>
              <a:rPr lang="en-US" altLang="zh-TW" dirty="0" smtClean="0"/>
              <a:t>URL</a:t>
            </a:r>
            <a:r>
              <a:rPr lang="zh-TW" altLang="en-US" dirty="0" smtClean="0"/>
              <a:t>往往會代表著相同的</a:t>
            </a:r>
            <a:r>
              <a:rPr lang="en-US" altLang="zh-TW" dirty="0" smtClean="0"/>
              <a:t>subtopic</a:t>
            </a:r>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7</a:t>
            </a:fld>
            <a:endParaRPr lang="zh-TW" altLang="en-US"/>
          </a:p>
        </p:txBody>
      </p:sp>
    </p:spTree>
    <p:extLst>
      <p:ext uri="{BB962C8B-B14F-4D97-AF65-F5344CB8AC3E}">
        <p14:creationId xmlns:p14="http://schemas.microsoft.com/office/powerpoint/2010/main" val="391802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smtClean="0"/>
              <a:t>不隨機點選查詢結果</a:t>
            </a:r>
            <a:endParaRPr lang="en-US" altLang="zh-TW" dirty="0" smtClean="0"/>
          </a:p>
          <a:p>
            <a:pPr marL="228600" indent="-228600">
              <a:buAutoNum type="arabicPeriod"/>
            </a:pPr>
            <a:r>
              <a:rPr lang="zh-TW" altLang="en-US" dirty="0" smtClean="0"/>
              <a:t>對於特定的查詢，</a:t>
            </a:r>
            <a:r>
              <a:rPr lang="en-US" altLang="zh-TW" dirty="0" smtClean="0"/>
              <a:t>user</a:t>
            </a:r>
            <a:r>
              <a:rPr lang="zh-TW" altLang="en-US" dirty="0" smtClean="0"/>
              <a:t>通常只會有一個</a:t>
            </a:r>
            <a:r>
              <a:rPr lang="en-US" altLang="zh-TW" dirty="0" smtClean="0"/>
              <a:t>subtopic</a:t>
            </a:r>
          </a:p>
          <a:p>
            <a:pPr marL="0" indent="0">
              <a:buNone/>
            </a:pPr>
            <a:r>
              <a:rPr lang="en-US" altLang="zh-TW" dirty="0" smtClean="0"/>
              <a:t>User</a:t>
            </a:r>
            <a:r>
              <a:rPr lang="zh-TW" altLang="en-US" dirty="0" smtClean="0"/>
              <a:t>可能會不小心點到其他屬於不同</a:t>
            </a:r>
            <a:r>
              <a:rPr lang="en-US" altLang="zh-TW" dirty="0" smtClean="0"/>
              <a:t>group</a:t>
            </a:r>
            <a:r>
              <a:rPr lang="zh-TW" altLang="en-US" dirty="0" smtClean="0"/>
              <a:t>的</a:t>
            </a:r>
            <a:r>
              <a:rPr lang="en-US" altLang="zh-TW" dirty="0" smtClean="0"/>
              <a:t>URL</a:t>
            </a:r>
            <a:r>
              <a:rPr lang="zh-TW" altLang="en-US" dirty="0" smtClean="0"/>
              <a:t>，但是這樣的情況是很稀少的</a:t>
            </a:r>
            <a:endParaRPr lang="en-US" altLang="zh-TW" dirty="0" smtClean="0"/>
          </a:p>
          <a:p>
            <a:pPr marL="0" indent="0">
              <a:buNone/>
            </a:pPr>
            <a:r>
              <a:rPr lang="zh-TW" altLang="en-US" dirty="0" smtClean="0"/>
              <a:t>因為使用者在找尋特定的人只會點選與其相關的資訊，會忽略掉其他不相關的人名</a:t>
            </a:r>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8</a:t>
            </a:fld>
            <a:endParaRPr lang="zh-TW" altLang="en-US"/>
          </a:p>
        </p:txBody>
      </p:sp>
    </p:spTree>
    <p:extLst>
      <p:ext uri="{BB962C8B-B14F-4D97-AF65-F5344CB8AC3E}">
        <p14:creationId xmlns:p14="http://schemas.microsoft.com/office/powerpoint/2010/main" val="268114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11</a:t>
            </a:fld>
            <a:endParaRPr lang="zh-TW" altLang="en-US"/>
          </a:p>
        </p:txBody>
      </p:sp>
    </p:spTree>
    <p:extLst>
      <p:ext uri="{BB962C8B-B14F-4D97-AF65-F5344CB8AC3E}">
        <p14:creationId xmlns:p14="http://schemas.microsoft.com/office/powerpoint/2010/main" val="391721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父點與子點</a:t>
            </a:r>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14</a:t>
            </a:fld>
            <a:endParaRPr lang="zh-TW" altLang="en-US"/>
          </a:p>
        </p:txBody>
      </p:sp>
    </p:spTree>
    <p:extLst>
      <p:ext uri="{BB962C8B-B14F-4D97-AF65-F5344CB8AC3E}">
        <p14:creationId xmlns:p14="http://schemas.microsoft.com/office/powerpoint/2010/main" val="276594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heuristic rule</a:t>
            </a:r>
            <a:r>
              <a:rPr lang="en-US" altLang="zh-TW" baseline="0" dirty="0" smtClean="0"/>
              <a:t> : </a:t>
            </a:r>
            <a:r>
              <a:rPr lang="zh-TW" altLang="en-US" dirty="0" smtClean="0"/>
              <a:t>非實徵的使用性評估，而依賴於專家根據某些已驗證過的經驗法則進行評估</a:t>
            </a:r>
            <a:endParaRPr lang="en-US" altLang="zh-TW" dirty="0" smtClean="0"/>
          </a:p>
          <a:p>
            <a:r>
              <a:rPr lang="zh-TW" altLang="en-US" dirty="0" smtClean="0"/>
              <a:t>即透過幾位專家根據一些通用的可用性原則和自己的經驗來發現評估一個問題</a:t>
            </a:r>
            <a:endParaRPr lang="zh-TW" altLang="en-US" dirty="0"/>
          </a:p>
        </p:txBody>
      </p:sp>
      <p:sp>
        <p:nvSpPr>
          <p:cNvPr id="4" name="投影片編號版面配置區 3"/>
          <p:cNvSpPr>
            <a:spLocks noGrp="1"/>
          </p:cNvSpPr>
          <p:nvPr>
            <p:ph type="sldNum" sz="quarter" idx="10"/>
          </p:nvPr>
        </p:nvSpPr>
        <p:spPr/>
        <p:txBody>
          <a:bodyPr/>
          <a:lstStyle/>
          <a:p>
            <a:fld id="{74563027-CAE9-4540-AA11-D7A2DA0E2B6F}" type="slidenum">
              <a:rPr lang="zh-TW" altLang="en-US" smtClean="0"/>
              <a:t>15</a:t>
            </a:fld>
            <a:endParaRPr lang="zh-TW" altLang="en-US"/>
          </a:p>
        </p:txBody>
      </p:sp>
    </p:spTree>
    <p:extLst>
      <p:ext uri="{BB962C8B-B14F-4D97-AF65-F5344CB8AC3E}">
        <p14:creationId xmlns:p14="http://schemas.microsoft.com/office/powerpoint/2010/main" val="40324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5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pPr lvl="0"/>
            <a:r>
              <a:rPr lang="zh-TW" altLang="en-US" noProof="0" smtClean="0"/>
              <a:t>按一下以編輯母片標題樣式</a:t>
            </a:r>
            <a:endParaRPr lang="en-US" altLang="zh-TW" noProof="0" smtClean="0"/>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TW" altLang="en-US" noProof="0" smtClean="0"/>
              <a:t>按一下以編輯母片副標題樣式</a:t>
            </a:r>
            <a:endParaRPr lang="en-US" altLang="zh-TW" noProof="0" smtClean="0"/>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fld id="{2C3468DF-7F31-4503-99F2-026CED2F9504}" type="datetimeFigureOut">
              <a:rPr lang="zh-TW" altLang="en-US" smtClean="0"/>
              <a:t>2012/12/6</a:t>
            </a:fld>
            <a:endParaRPr lang="zh-TW" alt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zh-TW" alt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CEB989D-C69C-47D7-8740-081F8913380B}"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68306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04025" y="0"/>
            <a:ext cx="2012950" cy="6172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2000" y="0"/>
            <a:ext cx="5889625" cy="6172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358852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23938" y="0"/>
            <a:ext cx="7793037"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2000" y="1295400"/>
            <a:ext cx="3810000" cy="4876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1295400"/>
            <a:ext cx="3810000" cy="4876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914400" y="6324600"/>
            <a:ext cx="1905000" cy="457200"/>
          </a:xfrm>
        </p:spPr>
        <p:txBody>
          <a:bodyPr/>
          <a:lstStyle>
            <a:lvl1pPr>
              <a:defRPr/>
            </a:lvl1pPr>
          </a:lstStyle>
          <a:p>
            <a:fld id="{2C3468DF-7F31-4503-99F2-026CED2F9504}" type="datetimeFigureOut">
              <a:rPr lang="zh-TW" altLang="en-US" smtClean="0"/>
              <a:t>2012/12/6</a:t>
            </a:fld>
            <a:endParaRPr lang="zh-TW" altLang="en-US"/>
          </a:p>
        </p:txBody>
      </p:sp>
      <p:sp>
        <p:nvSpPr>
          <p:cNvPr id="6" name="頁尾版面配置區 5"/>
          <p:cNvSpPr>
            <a:spLocks noGrp="1"/>
          </p:cNvSpPr>
          <p:nvPr>
            <p:ph type="ftr" sz="quarter" idx="11"/>
          </p:nvPr>
        </p:nvSpPr>
        <p:spPr>
          <a:xfrm>
            <a:off x="3352800" y="6324600"/>
            <a:ext cx="2895600" cy="457200"/>
          </a:xfrm>
        </p:spPr>
        <p:txBody>
          <a:bodyPr/>
          <a:lstStyle>
            <a:lvl1pPr>
              <a:defRPr/>
            </a:lvl1pPr>
          </a:lstStyle>
          <a:p>
            <a:endParaRPr lang="zh-TW" altLang="en-US"/>
          </a:p>
        </p:txBody>
      </p:sp>
      <p:sp>
        <p:nvSpPr>
          <p:cNvPr id="7" name="投影片編號版面配置區 6"/>
          <p:cNvSpPr>
            <a:spLocks noGrp="1"/>
          </p:cNvSpPr>
          <p:nvPr>
            <p:ph type="sldNum" sz="quarter" idx="12"/>
          </p:nvPr>
        </p:nvSpPr>
        <p:spPr>
          <a:xfrm>
            <a:off x="6781800" y="6324600"/>
            <a:ext cx="1905000" cy="457200"/>
          </a:xfrm>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247748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399321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161983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20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215722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8" name="頁尾版面配置區 7"/>
          <p:cNvSpPr>
            <a:spLocks noGrp="1"/>
          </p:cNvSpPr>
          <p:nvPr>
            <p:ph type="ftr" sz="quarter" idx="11"/>
          </p:nvPr>
        </p:nvSpPr>
        <p:spPr/>
        <p:txBody>
          <a:bodyPr/>
          <a:lstStyle>
            <a:lvl1pPr>
              <a:defRPr/>
            </a:lvl1pPr>
          </a:lstStyle>
          <a:p>
            <a:endParaRPr lang="zh-TW" altLang="en-US"/>
          </a:p>
        </p:txBody>
      </p:sp>
      <p:sp>
        <p:nvSpPr>
          <p:cNvPr id="9" name="投影片編號版面配置區 8"/>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80836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4" name="頁尾版面配置區 3"/>
          <p:cNvSpPr>
            <a:spLocks noGrp="1"/>
          </p:cNvSpPr>
          <p:nvPr>
            <p:ph type="ftr" sz="quarter" idx="11"/>
          </p:nvPr>
        </p:nvSpPr>
        <p:spPr/>
        <p:txBody>
          <a:bodyPr/>
          <a:lstStyle>
            <a:lvl1pPr>
              <a:defRPr/>
            </a:lvl1pPr>
          </a:lstStyle>
          <a:p>
            <a:endParaRPr lang="zh-TW" altLang="en-US"/>
          </a:p>
        </p:txBody>
      </p:sp>
      <p:sp>
        <p:nvSpPr>
          <p:cNvPr id="5" name="投影片編號版面配置區 4"/>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1968709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3" name="頁尾版面配置區 2"/>
          <p:cNvSpPr>
            <a:spLocks noGrp="1"/>
          </p:cNvSpPr>
          <p:nvPr>
            <p:ph type="ftr" sz="quarter" idx="11"/>
          </p:nvPr>
        </p:nvSpPr>
        <p:spPr/>
        <p:txBody>
          <a:bodyPr/>
          <a:lstStyle>
            <a:lvl1pPr>
              <a:defRPr/>
            </a:lvl1pPr>
          </a:lstStyle>
          <a:p>
            <a:endParaRPr lang="zh-TW" altLang="en-US"/>
          </a:p>
        </p:txBody>
      </p:sp>
      <p:sp>
        <p:nvSpPr>
          <p:cNvPr id="4" name="投影片編號版面配置區 3"/>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83084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111754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fld id="{2C3468DF-7F31-4503-99F2-026CED2F9504}" type="datetimeFigureOut">
              <a:rPr lang="zh-TW" altLang="en-US" smtClean="0"/>
              <a:t>2012/12/6</a:t>
            </a:fld>
            <a:endParaRPr lang="zh-TW" altLang="en-US"/>
          </a:p>
        </p:txBody>
      </p:sp>
      <p:sp>
        <p:nvSpPr>
          <p:cNvPr id="6" name="頁尾版面配置區 5"/>
          <p:cNvSpPr>
            <a:spLocks noGrp="1"/>
          </p:cNvSpPr>
          <p:nvPr>
            <p:ph type="ftr" sz="quarter" idx="11"/>
          </p:nvPr>
        </p:nvSpPr>
        <p:spPr/>
        <p:txBody>
          <a:bodyPr/>
          <a:lstStyle>
            <a:lvl1pPr>
              <a:defRPr/>
            </a:lvl1pPr>
          </a:lstStyle>
          <a:p>
            <a:endParaRPr lang="zh-TW" altLang="en-US"/>
          </a:p>
        </p:txBody>
      </p:sp>
      <p:sp>
        <p:nvSpPr>
          <p:cNvPr id="7" name="投影片編號版面配置區 6"/>
          <p:cNvSpPr>
            <a:spLocks noGrp="1"/>
          </p:cNvSpPr>
          <p:nvPr>
            <p:ph type="sldNum" sz="quarter" idx="12"/>
          </p:nvPr>
        </p:nvSpPr>
        <p:spPr/>
        <p:txBody>
          <a:bodyPr/>
          <a:lstStyle>
            <a:lvl1pPr>
              <a:defRPr/>
            </a:lvl1pPr>
          </a:lstStyle>
          <a:p>
            <a:fld id="{0CEB989D-C69C-47D7-8740-081F8913380B}" type="slidenum">
              <a:rPr lang="zh-TW" altLang="en-US" smtClean="0"/>
              <a:t>‹#›</a:t>
            </a:fld>
            <a:endParaRPr lang="zh-TW" altLang="en-US"/>
          </a:p>
        </p:txBody>
      </p:sp>
    </p:spTree>
    <p:extLst>
      <p:ext uri="{BB962C8B-B14F-4D97-AF65-F5344CB8AC3E}">
        <p14:creationId xmlns:p14="http://schemas.microsoft.com/office/powerpoint/2010/main" val="129590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290513" y="481013"/>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zh-TW"/>
          </a:p>
        </p:txBody>
      </p:sp>
      <p:sp>
        <p:nvSpPr>
          <p:cNvPr id="64515" name="Rectangle 3"/>
          <p:cNvSpPr>
            <a:spLocks noChangeArrowheads="1"/>
          </p:cNvSpPr>
          <p:nvPr/>
        </p:nvSpPr>
        <p:spPr bwMode="ltGray">
          <a:xfrm>
            <a:off x="673100" y="481013"/>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zh-TW"/>
          </a:p>
        </p:txBody>
      </p:sp>
      <p:sp>
        <p:nvSpPr>
          <p:cNvPr id="64516" name="Rectangle 4"/>
          <p:cNvSpPr>
            <a:spLocks noChangeArrowheads="1"/>
          </p:cNvSpPr>
          <p:nvPr/>
        </p:nvSpPr>
        <p:spPr bwMode="ltGray">
          <a:xfrm>
            <a:off x="414338" y="903288"/>
            <a:ext cx="422275" cy="4746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zh-TW"/>
          </a:p>
        </p:txBody>
      </p:sp>
      <p:sp>
        <p:nvSpPr>
          <p:cNvPr id="64517" name="Rectangle 5"/>
          <p:cNvSpPr>
            <a:spLocks noChangeArrowheads="1"/>
          </p:cNvSpPr>
          <p:nvPr/>
        </p:nvSpPr>
        <p:spPr bwMode="ltGray">
          <a:xfrm>
            <a:off x="784225" y="903288"/>
            <a:ext cx="368300"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zh-TW"/>
          </a:p>
        </p:txBody>
      </p:sp>
      <p:sp>
        <p:nvSpPr>
          <p:cNvPr id="64518" name="Rectangle 6"/>
          <p:cNvSpPr>
            <a:spLocks noChangeArrowheads="1"/>
          </p:cNvSpPr>
          <p:nvPr/>
        </p:nvSpPr>
        <p:spPr bwMode="ltGray">
          <a:xfrm>
            <a:off x="0" y="830263"/>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zh-TW"/>
          </a:p>
        </p:txBody>
      </p:sp>
      <p:sp>
        <p:nvSpPr>
          <p:cNvPr id="64519" name="Rectangle 7"/>
          <p:cNvSpPr>
            <a:spLocks noChangeArrowheads="1"/>
          </p:cNvSpPr>
          <p:nvPr/>
        </p:nvSpPr>
        <p:spPr bwMode="gray">
          <a:xfrm>
            <a:off x="635000" y="373063"/>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zh-TW"/>
          </a:p>
        </p:txBody>
      </p:sp>
      <p:sp>
        <p:nvSpPr>
          <p:cNvPr id="64520" name="Rectangle 8"/>
          <p:cNvSpPr>
            <a:spLocks noChangeArrowheads="1"/>
          </p:cNvSpPr>
          <p:nvPr/>
        </p:nvSpPr>
        <p:spPr bwMode="gray">
          <a:xfrm>
            <a:off x="315913" y="1163638"/>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zh-TW"/>
          </a:p>
        </p:txBody>
      </p:sp>
      <p:sp>
        <p:nvSpPr>
          <p:cNvPr id="64521" name="Rectangle 9"/>
          <p:cNvSpPr>
            <a:spLocks noGrp="1" noChangeArrowheads="1"/>
          </p:cNvSpPr>
          <p:nvPr>
            <p:ph type="title"/>
          </p:nvPr>
        </p:nvSpPr>
        <p:spPr bwMode="auto">
          <a:xfrm>
            <a:off x="1023938" y="0"/>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64522" name="Rectangle 10"/>
          <p:cNvSpPr>
            <a:spLocks noGrp="1" noChangeArrowheads="1"/>
          </p:cNvSpPr>
          <p:nvPr>
            <p:ph type="body" idx="1"/>
          </p:nvPr>
        </p:nvSpPr>
        <p:spPr bwMode="auto">
          <a:xfrm>
            <a:off x="762000" y="1295400"/>
            <a:ext cx="7772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a typeface="新細明體" charset="-120"/>
              </a:defRPr>
            </a:lvl1pPr>
          </a:lstStyle>
          <a:p>
            <a:fld id="{2C3468DF-7F31-4503-99F2-026CED2F9504}" type="datetimeFigureOut">
              <a:rPr lang="zh-TW" altLang="en-US" smtClean="0"/>
              <a:t>2012/12/6</a:t>
            </a:fld>
            <a:endParaRPr lang="zh-TW" alt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a typeface="新細明體" charset="-120"/>
              </a:defRPr>
            </a:lvl1pPr>
          </a:lstStyle>
          <a:p>
            <a:endParaRPr lang="zh-TW" alt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a typeface="新細明體" charset="-120"/>
              </a:defRPr>
            </a:lvl1pPr>
          </a:lstStyle>
          <a:p>
            <a:fld id="{0CEB989D-C69C-47D7-8740-081F8913380B}"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1124744"/>
            <a:ext cx="7406640" cy="1800200"/>
          </a:xfrm>
        </p:spPr>
        <p:txBody>
          <a:bodyPr>
            <a:normAutofit/>
          </a:bodyPr>
          <a:lstStyle/>
          <a:p>
            <a:r>
              <a:rPr lang="en-US" altLang="zh-TW" dirty="0"/>
              <a:t>Mining Query Subtopics from Search Log Data</a:t>
            </a:r>
            <a:endParaRPr lang="zh-TW" altLang="en-US" dirty="0"/>
          </a:p>
        </p:txBody>
      </p:sp>
      <p:sp>
        <p:nvSpPr>
          <p:cNvPr id="3" name="副標題 2"/>
          <p:cNvSpPr>
            <a:spLocks noGrp="1"/>
          </p:cNvSpPr>
          <p:nvPr>
            <p:ph type="subTitle" idx="1"/>
          </p:nvPr>
        </p:nvSpPr>
        <p:spPr>
          <a:xfrm>
            <a:off x="1907704" y="4581128"/>
            <a:ext cx="4680520" cy="1752600"/>
          </a:xfrm>
        </p:spPr>
        <p:txBody>
          <a:bodyPr/>
          <a:lstStyle/>
          <a:p>
            <a:pPr algn="l"/>
            <a:r>
              <a:rPr lang="en-US" altLang="zh-TW" sz="2000" dirty="0"/>
              <a:t>Date : </a:t>
            </a:r>
            <a:r>
              <a:rPr lang="en-US" altLang="zh-TW" sz="2000" dirty="0" smtClean="0"/>
              <a:t>2012/12/06</a:t>
            </a:r>
            <a:endParaRPr lang="en-US" altLang="zh-TW" sz="2000" dirty="0"/>
          </a:p>
          <a:p>
            <a:pPr algn="l"/>
            <a:r>
              <a:rPr lang="en-US" altLang="zh-TW" sz="2000" dirty="0"/>
              <a:t>Resource : </a:t>
            </a:r>
            <a:r>
              <a:rPr lang="en-US" altLang="zh-TW" sz="2000" dirty="0" smtClean="0"/>
              <a:t>SIGIR’12</a:t>
            </a:r>
            <a:endParaRPr lang="en-US" altLang="zh-TW" sz="2000" dirty="0"/>
          </a:p>
          <a:p>
            <a:pPr algn="l"/>
            <a:r>
              <a:rPr lang="en-US" altLang="zh-TW" sz="2000" dirty="0"/>
              <a:t>Advisor : Dr. </a:t>
            </a:r>
            <a:r>
              <a:rPr lang="en-US" altLang="zh-TW" sz="2000" dirty="0" err="1"/>
              <a:t>Jia</a:t>
            </a:r>
            <a:r>
              <a:rPr lang="en-US" altLang="zh-TW" sz="2000" dirty="0"/>
              <a:t>-Ling </a:t>
            </a:r>
            <a:r>
              <a:rPr lang="en-US" altLang="zh-TW" sz="2000" dirty="0" err="1"/>
              <a:t>Koh</a:t>
            </a:r>
            <a:endParaRPr lang="en-US" altLang="zh-TW" sz="2000" dirty="0"/>
          </a:p>
          <a:p>
            <a:pPr algn="l"/>
            <a:r>
              <a:rPr lang="en-US" altLang="zh-TW" sz="2000" dirty="0"/>
              <a:t>Speaker : I-</a:t>
            </a:r>
            <a:r>
              <a:rPr lang="en-US" altLang="zh-TW" sz="2000" dirty="0" err="1"/>
              <a:t>Chih</a:t>
            </a:r>
            <a:r>
              <a:rPr lang="en-US" altLang="zh-TW" sz="2000" dirty="0"/>
              <a:t> Chiu</a:t>
            </a:r>
          </a:p>
          <a:p>
            <a:endParaRPr lang="zh-TW" altLang="en-US" dirty="0"/>
          </a:p>
        </p:txBody>
      </p:sp>
    </p:spTree>
    <p:extLst>
      <p:ext uri="{BB962C8B-B14F-4D97-AF65-F5344CB8AC3E}">
        <p14:creationId xmlns:p14="http://schemas.microsoft.com/office/powerpoint/2010/main" val="4108340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3938" y="0"/>
            <a:ext cx="7580510" cy="1143000"/>
          </a:xfrm>
        </p:spPr>
        <p:txBody>
          <a:bodyPr>
            <a:normAutofit fontScale="90000"/>
          </a:bodyPr>
          <a:lstStyle/>
          <a:p>
            <a:r>
              <a:rPr lang="en-US" altLang="zh-TW" sz="3600" dirty="0" smtClean="0"/>
              <a:t>Subtopic Clarification </a:t>
            </a:r>
            <a:r>
              <a:rPr lang="en-US" altLang="zh-TW" sz="3600" dirty="0"/>
              <a:t>by </a:t>
            </a:r>
            <a:r>
              <a:rPr lang="en-US" altLang="zh-TW" sz="3600" dirty="0" smtClean="0"/>
              <a:t>Additional Keyword</a:t>
            </a:r>
            <a:endParaRPr lang="zh-TW" altLang="en-US" sz="3600" dirty="0"/>
          </a:p>
        </p:txBody>
      </p:sp>
      <p:sp>
        <p:nvSpPr>
          <p:cNvPr id="3" name="內容版面配置區 2"/>
          <p:cNvSpPr>
            <a:spLocks noGrp="1"/>
          </p:cNvSpPr>
          <p:nvPr>
            <p:ph idx="1"/>
          </p:nvPr>
        </p:nvSpPr>
        <p:spPr/>
        <p:txBody>
          <a:bodyPr/>
          <a:lstStyle/>
          <a:p>
            <a:pPr marL="457200" indent="-457200">
              <a:buFont typeface="+mj-lt"/>
              <a:buAutoNum type="arabicParenR"/>
            </a:pPr>
            <a:r>
              <a:rPr lang="en-US" altLang="zh-TW" sz="2400" dirty="0"/>
              <a:t>Search users are </a:t>
            </a:r>
            <a:r>
              <a:rPr lang="en-US" altLang="zh-TW" sz="2400" dirty="0" smtClean="0"/>
              <a:t>rational.</a:t>
            </a:r>
          </a:p>
          <a:p>
            <a:pPr marL="457200" indent="-457200">
              <a:buFont typeface="+mj-lt"/>
              <a:buAutoNum type="arabicParenR"/>
            </a:pPr>
            <a:r>
              <a:rPr lang="en-US" altLang="zh-TW" sz="2400" dirty="0" smtClean="0"/>
              <a:t>Add </a:t>
            </a:r>
            <a:r>
              <a:rPr lang="en-US" altLang="zh-TW" sz="2400" dirty="0"/>
              <a:t>additional keywords to specify the </a:t>
            </a:r>
            <a:r>
              <a:rPr lang="en-US" altLang="zh-TW" sz="2400" dirty="0" smtClean="0"/>
              <a:t>subtopics</a:t>
            </a:r>
          </a:p>
          <a:p>
            <a:pPr marL="457200" indent="-457200">
              <a:buFont typeface="+mj-lt"/>
              <a:buAutoNum type="arabicParenR"/>
            </a:pPr>
            <a:endParaRPr lang="en-US" altLang="zh-TW" sz="2400" dirty="0"/>
          </a:p>
          <a:p>
            <a:r>
              <a:rPr lang="en-US" altLang="zh-TW" sz="2400" dirty="0"/>
              <a:t>Search logs of ‘harry </a:t>
            </a:r>
            <a:r>
              <a:rPr lang="en-US" altLang="zh-TW" sz="2400" dirty="0" err="1"/>
              <a:t>shum</a:t>
            </a:r>
            <a:r>
              <a:rPr lang="en-US" altLang="zh-TW" sz="2400" dirty="0"/>
              <a:t>’ ignoring click </a:t>
            </a:r>
            <a:r>
              <a:rPr lang="en-US" altLang="zh-TW" sz="2400" dirty="0" smtClean="0"/>
              <a:t>frequency</a:t>
            </a:r>
          </a:p>
          <a:p>
            <a:endParaRPr lang="en-US" altLang="zh-TW" sz="2400" dirty="0"/>
          </a:p>
          <a:p>
            <a:endParaRPr lang="en-US" altLang="zh-TW" sz="2400" dirty="0" smtClean="0"/>
          </a:p>
          <a:p>
            <a:endParaRPr lang="en-US" altLang="zh-TW" sz="2400" dirty="0"/>
          </a:p>
          <a:p>
            <a:endParaRPr lang="en-US" altLang="zh-TW" sz="2400" dirty="0" smtClean="0"/>
          </a:p>
          <a:p>
            <a:r>
              <a:rPr lang="en-US" altLang="zh-TW" sz="2400" dirty="0" smtClean="0"/>
              <a:t>Distribution </a:t>
            </a:r>
            <a:r>
              <a:rPr lang="en-US" altLang="zh-TW" sz="2400" dirty="0"/>
              <a:t>of Query </a:t>
            </a:r>
            <a:r>
              <a:rPr lang="en-US" altLang="zh-TW" sz="2400" dirty="0" smtClean="0"/>
              <a:t>Types  </a:t>
            </a:r>
            <a:r>
              <a:rPr lang="en-US" altLang="zh-TW" sz="1400" dirty="0" smtClean="0"/>
              <a:t>(randomly select 1000 queries)</a:t>
            </a:r>
            <a:endParaRPr lang="en-US" altLang="zh-TW"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40" y="3068960"/>
            <a:ext cx="849694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445224"/>
            <a:ext cx="4924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087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3938" y="0"/>
            <a:ext cx="7580510" cy="1143000"/>
          </a:xfrm>
        </p:spPr>
        <p:txBody>
          <a:bodyPr>
            <a:normAutofit fontScale="90000"/>
          </a:bodyPr>
          <a:lstStyle/>
          <a:p>
            <a:r>
              <a:rPr lang="en-US" altLang="zh-TW" sz="3600" dirty="0" smtClean="0"/>
              <a:t>Subtopic Clarification </a:t>
            </a:r>
            <a:r>
              <a:rPr lang="en-US" altLang="zh-TW" sz="3600" dirty="0"/>
              <a:t>by </a:t>
            </a:r>
            <a:r>
              <a:rPr lang="en-US" altLang="zh-TW" sz="3600" dirty="0" smtClean="0"/>
              <a:t>Additional Keyword</a:t>
            </a:r>
            <a:endParaRPr lang="zh-TW" altLang="en-US" sz="3600" dirty="0"/>
          </a:p>
        </p:txBody>
      </p:sp>
      <p:sp>
        <p:nvSpPr>
          <p:cNvPr id="3" name="內容版面配置區 2"/>
          <p:cNvSpPr>
            <a:spLocks noGrp="1"/>
          </p:cNvSpPr>
          <p:nvPr>
            <p:ph idx="1"/>
          </p:nvPr>
        </p:nvSpPr>
        <p:spPr>
          <a:xfrm>
            <a:off x="762000" y="1295400"/>
            <a:ext cx="7770440" cy="4876800"/>
          </a:xfrm>
        </p:spPr>
        <p:txBody>
          <a:bodyPr/>
          <a:lstStyle/>
          <a:p>
            <a:r>
              <a:rPr lang="en-US" altLang="zh-TW" sz="2400" dirty="0"/>
              <a:t>Relation of </a:t>
            </a:r>
            <a:r>
              <a:rPr lang="en-US" altLang="zh-TW" sz="2400" b="1" dirty="0"/>
              <a:t>subtopic overlap</a:t>
            </a:r>
            <a:r>
              <a:rPr lang="en-US" altLang="zh-TW" sz="2400" dirty="0"/>
              <a:t> and </a:t>
            </a:r>
            <a:r>
              <a:rPr lang="en-US" altLang="zh-TW" sz="2400" b="1" dirty="0"/>
              <a:t>URL </a:t>
            </a:r>
            <a:r>
              <a:rPr lang="en-US" altLang="zh-TW" sz="2400" b="1" dirty="0" smtClean="0"/>
              <a:t>overlap </a:t>
            </a:r>
            <a:r>
              <a:rPr lang="en-US" altLang="zh-TW" sz="2400" dirty="0" smtClean="0"/>
              <a:t>between </a:t>
            </a:r>
            <a:r>
              <a:rPr lang="en-US" altLang="zh-TW" sz="2400" dirty="0"/>
              <a:t>query and expanded query </a:t>
            </a:r>
            <a:r>
              <a:rPr lang="en-US" altLang="zh-TW" sz="2400" dirty="0" smtClean="0"/>
              <a:t>pair</a:t>
            </a:r>
          </a:p>
          <a:p>
            <a:endParaRPr lang="en-US" altLang="zh-TW" sz="2400" dirty="0"/>
          </a:p>
          <a:p>
            <a:endParaRPr lang="en-US" altLang="zh-TW" sz="2400" dirty="0" smtClean="0"/>
          </a:p>
          <a:p>
            <a:endParaRPr lang="en-US" altLang="zh-TW" sz="2400" dirty="0"/>
          </a:p>
          <a:p>
            <a:pPr lvl="1"/>
            <a:r>
              <a:rPr lang="en-US" altLang="zh-TW" sz="2000" dirty="0" smtClean="0"/>
              <a:t>S</a:t>
            </a:r>
            <a:r>
              <a:rPr lang="en-US" altLang="zh-TW" sz="2000" dirty="0"/>
              <a:t>ubtopic overlap</a:t>
            </a:r>
            <a:br>
              <a:rPr lang="en-US" altLang="zh-TW" sz="2000" dirty="0"/>
            </a:br>
            <a:r>
              <a:rPr lang="en-US" altLang="zh-TW" sz="2000" dirty="0" smtClean="0"/>
              <a:t>If subtopics </a:t>
            </a:r>
            <a:r>
              <a:rPr lang="en-US" altLang="zh-TW" sz="2000" dirty="0"/>
              <a:t>of an expanded query are contained in </a:t>
            </a:r>
            <a:r>
              <a:rPr lang="en-US" altLang="zh-TW" sz="2000" dirty="0" smtClean="0"/>
              <a:t>subtopics of </a:t>
            </a:r>
            <a:r>
              <a:rPr lang="en-US" altLang="zh-TW" sz="2000" dirty="0"/>
              <a:t>the original query</a:t>
            </a:r>
            <a:endParaRPr lang="en-US" altLang="zh-TW" sz="2000" dirty="0" smtClean="0"/>
          </a:p>
          <a:p>
            <a:pPr lvl="1"/>
            <a:r>
              <a:rPr lang="en-US" altLang="zh-TW" sz="2000" dirty="0"/>
              <a:t>URL </a:t>
            </a:r>
            <a:r>
              <a:rPr lang="en-US" altLang="zh-TW" sz="2000" dirty="0"/>
              <a:t>overlap</a:t>
            </a:r>
            <a:br>
              <a:rPr lang="en-US" altLang="zh-TW" sz="2000" dirty="0"/>
            </a:br>
            <a:r>
              <a:rPr lang="en-US" altLang="zh-TW" sz="2000" dirty="0" smtClean="0"/>
              <a:t>Two </a:t>
            </a:r>
            <a:r>
              <a:rPr lang="en-US" altLang="zh-TW" sz="2000" dirty="0"/>
              <a:t>queries </a:t>
            </a:r>
            <a:r>
              <a:rPr lang="en-US" altLang="zh-TW" sz="2000" dirty="0" smtClean="0"/>
              <a:t>share identical </a:t>
            </a:r>
            <a:r>
              <a:rPr lang="en-US" altLang="zh-TW" sz="2000" dirty="0"/>
              <a:t>clicked </a:t>
            </a:r>
            <a:r>
              <a:rPr lang="en-US" altLang="zh-TW" sz="2000" dirty="0" smtClean="0"/>
              <a:t>URLs</a:t>
            </a:r>
          </a:p>
          <a:p>
            <a:r>
              <a:rPr lang="en-US" altLang="zh-TW" sz="2400" dirty="0" smtClean="0"/>
              <a:t>None URL and None subtopic</a:t>
            </a:r>
          </a:p>
          <a:p>
            <a:pPr lvl="1"/>
            <a:r>
              <a:rPr lang="en-US" altLang="zh-TW" sz="2000" dirty="0"/>
              <a:t>Ex : </a:t>
            </a:r>
            <a:r>
              <a:rPr lang="en-US" altLang="zh-TW" sz="2000" dirty="0" smtClean="0"/>
              <a:t>‘</a:t>
            </a:r>
            <a:r>
              <a:rPr lang="en-US" altLang="zh-TW" sz="2000" b="1" dirty="0" err="1" smtClean="0"/>
              <a:t>beijing</a:t>
            </a:r>
            <a:r>
              <a:rPr lang="en-US" altLang="zh-TW" sz="2000" dirty="0" smtClean="0"/>
              <a:t>’ and ‘</a:t>
            </a:r>
            <a:r>
              <a:rPr lang="en-US" altLang="zh-TW" sz="2000" b="1" dirty="0" err="1" smtClean="0"/>
              <a:t>beijing</a:t>
            </a:r>
            <a:r>
              <a:rPr lang="en-US" altLang="zh-TW" sz="2000" b="1" dirty="0" smtClean="0"/>
              <a:t> </a:t>
            </a:r>
            <a:r>
              <a:rPr lang="en-US" altLang="zh-TW" sz="2000" b="1" dirty="0"/>
              <a:t>duck</a:t>
            </a:r>
            <a:r>
              <a:rPr lang="en-US" altLang="zh-TW" sz="2000" dirty="0"/>
              <a:t>’, ‘</a:t>
            </a:r>
            <a:r>
              <a:rPr lang="en-US" altLang="zh-TW" sz="2000" b="1" dirty="0"/>
              <a:t>fast</a:t>
            </a:r>
            <a:r>
              <a:rPr lang="en-US" altLang="zh-TW" sz="2000" dirty="0"/>
              <a:t>’ and ‘</a:t>
            </a:r>
            <a:r>
              <a:rPr lang="en-US" altLang="zh-TW" sz="2000" b="1" dirty="0"/>
              <a:t>fast food</a:t>
            </a:r>
            <a:r>
              <a:rPr lang="en-US" altLang="zh-TW" sz="2000" dirty="0" smtClean="0"/>
              <a:t>’</a:t>
            </a:r>
            <a:endParaRPr lang="zh-TW" altLang="en-US"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143125"/>
            <a:ext cx="6264696" cy="109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bwMode="auto">
          <a:xfrm>
            <a:off x="6012160" y="2924944"/>
            <a:ext cx="720080" cy="315112"/>
          </a:xfrm>
          <a:prstGeom prst="rect">
            <a:avLst/>
          </a:prstGeom>
          <a:noFill/>
          <a:ln w="254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30441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Two Phenomena</a:t>
            </a:r>
          </a:p>
          <a:p>
            <a:r>
              <a:rPr lang="en-US" altLang="zh-TW" dirty="0" smtClean="0"/>
              <a:t>Clustering Method</a:t>
            </a:r>
          </a:p>
          <a:p>
            <a:r>
              <a:rPr lang="en-US" altLang="zh-TW" dirty="0" smtClean="0"/>
              <a:t>Experiments</a:t>
            </a:r>
          </a:p>
          <a:p>
            <a:r>
              <a:rPr lang="en-US" altLang="zh-TW" dirty="0" smtClean="0"/>
              <a:t>Applications</a:t>
            </a:r>
          </a:p>
          <a:p>
            <a:r>
              <a:rPr lang="en-US" altLang="zh-TW" dirty="0" smtClean="0"/>
              <a:t>Conclusion</a:t>
            </a:r>
            <a:endParaRPr lang="zh-TW" altLang="en-US" dirty="0"/>
          </a:p>
        </p:txBody>
      </p:sp>
    </p:spTree>
    <p:extLst>
      <p:ext uri="{BB962C8B-B14F-4D97-AF65-F5344CB8AC3E}">
        <p14:creationId xmlns:p14="http://schemas.microsoft.com/office/powerpoint/2010/main" val="33429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par>
                          <p:cTn id="8" fill="hold">
                            <p:stCondLst>
                              <p:cond delay="0"/>
                            </p:stCondLst>
                            <p:childTnLst>
                              <p:par>
                                <p:cTn id="9" presetID="9" presetClass="emph" presetSubtype="0" nodeType="afterEffect">
                                  <p:stCondLst>
                                    <p:cond delay="0"/>
                                  </p:stCondLst>
                                  <p:childTnLst>
                                    <p:set>
                                      <p:cBhvr rctx="PPT">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childTnLst>
                          </p:cTn>
                        </p:par>
                        <p:par>
                          <p:cTn id="12" fill="hold">
                            <p:stCondLst>
                              <p:cond delay="0"/>
                            </p:stCondLst>
                            <p:childTnLst>
                              <p:par>
                                <p:cTn id="13" presetID="9" presetClass="emph" presetSubtype="0" nodeType="afterEffect">
                                  <p:stCondLst>
                                    <p:cond delay="0"/>
                                  </p:stCondLst>
                                  <p:childTnLst>
                                    <p:set>
                                      <p:cBhvr rctx="PPT">
                                        <p:cTn id="14" dur="indefinite"/>
                                        <p:tgtEl>
                                          <p:spTgt spid="3">
                                            <p:txEl>
                                              <p:pRg st="3" end="3"/>
                                            </p:txEl>
                                          </p:spTgt>
                                        </p:tgtEl>
                                        <p:attrNameLst>
                                          <p:attrName>style.opacity</p:attrName>
                                        </p:attrNameLst>
                                      </p:cBhvr>
                                      <p:to>
                                        <p:strVal val="0.5"/>
                                      </p:to>
                                    </p:set>
                                    <p:animEffect filter="image" prLst="opacity: 0.5">
                                      <p:cBhvr rctx="IE">
                                        <p:cTn id="15" dur="indefinite"/>
                                        <p:tgtEl>
                                          <p:spTgt spid="3">
                                            <p:txEl>
                                              <p:pRg st="3" end="3"/>
                                            </p:txEl>
                                          </p:spTgt>
                                        </p:tgtEl>
                                      </p:cBhvr>
                                    </p:animEffect>
                                  </p:childTnLst>
                                </p:cTn>
                              </p:par>
                            </p:childTnLst>
                          </p:cTn>
                        </p:par>
                        <p:par>
                          <p:cTn id="16" fill="hold">
                            <p:stCondLst>
                              <p:cond delay="0"/>
                            </p:stCondLst>
                            <p:childTnLst>
                              <p:par>
                                <p:cTn id="17" presetID="9" presetClass="emph" presetSubtype="0" nodeType="afterEffect">
                                  <p:stCondLst>
                                    <p:cond delay="0"/>
                                  </p:stCondLst>
                                  <p:childTnLst>
                                    <p:set>
                                      <p:cBhvr rctx="PPT">
                                        <p:cTn id="18" dur="indefinite"/>
                                        <p:tgtEl>
                                          <p:spTgt spid="3">
                                            <p:txEl>
                                              <p:pRg st="4" end="4"/>
                                            </p:txEl>
                                          </p:spTgt>
                                        </p:tgtEl>
                                        <p:attrNameLst>
                                          <p:attrName>style.opacity</p:attrName>
                                        </p:attrNameLst>
                                      </p:cBhvr>
                                      <p:to>
                                        <p:strVal val="0.5"/>
                                      </p:to>
                                    </p:set>
                                    <p:animEffect filter="image" prLst="opacity: 0.5">
                                      <p:cBhvr rctx="IE">
                                        <p:cTn id="19" dur="indefinite"/>
                                        <p:tgtEl>
                                          <p:spTgt spid="3">
                                            <p:txEl>
                                              <p:pRg st="4" end="4"/>
                                            </p:txEl>
                                          </p:spTgt>
                                        </p:tgtEl>
                                      </p:cBhvr>
                                    </p:animEffect>
                                  </p:childTnLst>
                                </p:cTn>
                              </p:par>
                            </p:childTnLst>
                          </p:cTn>
                        </p:par>
                        <p:par>
                          <p:cTn id="20" fill="hold">
                            <p:stCondLst>
                              <p:cond delay="0"/>
                            </p:stCondLst>
                            <p:childTnLst>
                              <p:par>
                                <p:cTn id="21" presetID="9" presetClass="emph" presetSubtype="0" nodeType="afterEffect">
                                  <p:stCondLst>
                                    <p:cond delay="0"/>
                                  </p:stCondLst>
                                  <p:childTnLst>
                                    <p:set>
                                      <p:cBhvr rctx="PPT">
                                        <p:cTn id="22" dur="indefinite"/>
                                        <p:tgtEl>
                                          <p:spTgt spid="3">
                                            <p:txEl>
                                              <p:pRg st="5" end="5"/>
                                            </p:txEl>
                                          </p:spTgt>
                                        </p:tgtEl>
                                        <p:attrNameLst>
                                          <p:attrName>style.opacity</p:attrName>
                                        </p:attrNameLst>
                                      </p:cBhvr>
                                      <p:to>
                                        <p:strVal val="0.5"/>
                                      </p:to>
                                    </p:set>
                                    <p:animEffect filter="image" prLst="opacity: 0.5">
                                      <p:cBhvr rctx="IE">
                                        <p:cTn id="23" dur="indefinite"/>
                                        <p:tgtEl>
                                          <p:spTgt spid="3">
                                            <p:txEl>
                                              <p:pRg st="5" end="5"/>
                                            </p:txEl>
                                          </p:spTgt>
                                        </p:tgtEl>
                                      </p:cBhvr>
                                    </p:animEffect>
                                  </p:childTnLst>
                                </p:cTn>
                              </p:par>
                            </p:childTnLst>
                          </p:cTn>
                        </p:par>
                        <p:par>
                          <p:cTn id="24" fill="hold">
                            <p:stCondLst>
                              <p:cond delay="0"/>
                            </p:stCondLst>
                            <p:childTnLst>
                              <p:par>
                                <p:cTn id="25" presetID="34" presetClass="emph" presetSubtype="0" fill="hold" nodeType="after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2" end="2"/>
                                            </p:txEl>
                                          </p:spTgt>
                                        </p:tgtEl>
                                        <p:attrNameLst>
                                          <p:attrName>ppt_x</p:attrName>
                                          <p:attrName>ppt_y</p:attrName>
                                        </p:attrNameLst>
                                      </p:cBhvr>
                                    </p:animMotion>
                                    <p:animRot by="1500000">
                                      <p:cBhvr>
                                        <p:cTn id="27" dur="125" fill="hold">
                                          <p:stCondLst>
                                            <p:cond delay="0"/>
                                          </p:stCondLst>
                                        </p:cTn>
                                        <p:tgtEl>
                                          <p:spTgt spid="3">
                                            <p:txEl>
                                              <p:pRg st="2" end="2"/>
                                            </p:txEl>
                                          </p:spTgt>
                                        </p:tgtEl>
                                        <p:attrNameLst>
                                          <p:attrName>r</p:attrName>
                                        </p:attrNameLst>
                                      </p:cBhvr>
                                    </p:animRot>
                                    <p:animRot by="-1500000">
                                      <p:cBhvr>
                                        <p:cTn id="28" dur="125" fill="hold">
                                          <p:stCondLst>
                                            <p:cond delay="125"/>
                                          </p:stCondLst>
                                        </p:cTn>
                                        <p:tgtEl>
                                          <p:spTgt spid="3">
                                            <p:txEl>
                                              <p:pRg st="2" end="2"/>
                                            </p:txEl>
                                          </p:spTgt>
                                        </p:tgtEl>
                                        <p:attrNameLst>
                                          <p:attrName>r</p:attrName>
                                        </p:attrNameLst>
                                      </p:cBhvr>
                                    </p:animRot>
                                    <p:animRot by="-1500000">
                                      <p:cBhvr>
                                        <p:cTn id="29" dur="125" fill="hold">
                                          <p:stCondLst>
                                            <p:cond delay="250"/>
                                          </p:stCondLst>
                                        </p:cTn>
                                        <p:tgtEl>
                                          <p:spTgt spid="3">
                                            <p:txEl>
                                              <p:pRg st="2" end="2"/>
                                            </p:txEl>
                                          </p:spTgt>
                                        </p:tgtEl>
                                        <p:attrNameLst>
                                          <p:attrName>r</p:attrName>
                                        </p:attrNameLst>
                                      </p:cBhvr>
                                    </p:animRot>
                                    <p:animRot by="1500000">
                                      <p:cBhvr>
                                        <p:cTn id="30"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a:t>
            </a:r>
            <a:r>
              <a:rPr lang="en-US" altLang="zh-TW" dirty="0" smtClean="0"/>
              <a:t>lustering </a:t>
            </a:r>
            <a:r>
              <a:rPr lang="en-US" altLang="zh-TW" dirty="0"/>
              <a:t>M</a:t>
            </a:r>
            <a:r>
              <a:rPr lang="en-US" altLang="zh-TW" dirty="0" smtClean="0"/>
              <a:t>ethod</a:t>
            </a:r>
            <a:endParaRPr lang="zh-TW" altLang="en-US" dirty="0"/>
          </a:p>
        </p:txBody>
      </p:sp>
      <p:sp>
        <p:nvSpPr>
          <p:cNvPr id="3" name="內容版面配置區 2"/>
          <p:cNvSpPr>
            <a:spLocks noGrp="1"/>
          </p:cNvSpPr>
          <p:nvPr>
            <p:ph idx="1"/>
          </p:nvPr>
        </p:nvSpPr>
        <p:spPr/>
        <p:txBody>
          <a:bodyPr/>
          <a:lstStyle/>
          <a:p>
            <a:r>
              <a:rPr lang="en-US" altLang="zh-TW" sz="2400" dirty="0" smtClean="0"/>
              <a:t>A </a:t>
            </a:r>
            <a:r>
              <a:rPr lang="en-US" altLang="zh-TW" sz="2400" dirty="0"/>
              <a:t>clustering method to mine subtopics of </a:t>
            </a:r>
            <a:r>
              <a:rPr lang="en-US" altLang="zh-TW" sz="2400" dirty="0" smtClean="0"/>
              <a:t>queries leverage </a:t>
            </a:r>
            <a:r>
              <a:rPr lang="en-US" altLang="zh-TW" sz="2400" dirty="0"/>
              <a:t>the two phenomena and search log data</a:t>
            </a:r>
            <a:r>
              <a:rPr lang="en-US" altLang="zh-TW" sz="2400" dirty="0" smtClean="0"/>
              <a:t>.</a:t>
            </a:r>
          </a:p>
          <a:p>
            <a:endParaRPr lang="en-US" altLang="zh-TW" sz="2400" dirty="0" smtClean="0"/>
          </a:p>
          <a:p>
            <a:r>
              <a:rPr lang="en-US" altLang="zh-TW" sz="2400" dirty="0" smtClean="0"/>
              <a:t>The </a:t>
            </a:r>
            <a:r>
              <a:rPr lang="en-US" altLang="zh-TW" sz="2400" dirty="0"/>
              <a:t>flow of clustering method</a:t>
            </a:r>
            <a:endParaRPr lang="zh-TW" altLang="en-US"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068960"/>
            <a:ext cx="5544616" cy="343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28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Preprocessing(Indexing)</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sz="2400" dirty="0" smtClean="0"/>
              <a:t>An </a:t>
            </a:r>
            <a:r>
              <a:rPr lang="en-US" altLang="zh-TW" sz="2400" dirty="0"/>
              <a:t>index </a:t>
            </a:r>
            <a:r>
              <a:rPr lang="en-US" altLang="zh-TW" sz="2400" dirty="0" smtClean="0"/>
              <a:t>consists </a:t>
            </a:r>
            <a:r>
              <a:rPr lang="en-US" altLang="zh-TW" sz="2400" dirty="0"/>
              <a:t>of </a:t>
            </a:r>
            <a:r>
              <a:rPr lang="en-US" altLang="zh-TW" sz="2400" dirty="0" smtClean="0"/>
              <a:t>a prefix </a:t>
            </a:r>
            <a:r>
              <a:rPr lang="en-US" altLang="zh-TW" sz="2400" dirty="0"/>
              <a:t>tree and a suffix </a:t>
            </a:r>
            <a:r>
              <a:rPr lang="en-US" altLang="zh-TW" sz="2400" dirty="0" smtClean="0"/>
              <a:t>tree</a:t>
            </a:r>
          </a:p>
          <a:p>
            <a:pPr lvl="1"/>
            <a:r>
              <a:rPr lang="en-US" altLang="zh-TW" sz="2000" b="1" dirty="0"/>
              <a:t>Prefix</a:t>
            </a:r>
            <a:r>
              <a:rPr lang="en-US" altLang="zh-TW" sz="2000" dirty="0"/>
              <a:t> : query ‘Q’ </a:t>
            </a:r>
            <a:r>
              <a:rPr lang="en-US" altLang="zh-TW" sz="2000" dirty="0" smtClean="0"/>
              <a:t>, expanded </a:t>
            </a:r>
            <a:r>
              <a:rPr lang="en-US" altLang="zh-TW" sz="2000" dirty="0"/>
              <a:t>queries ‘Q+W</a:t>
            </a:r>
            <a:r>
              <a:rPr lang="en-US" altLang="zh-TW" sz="2000" dirty="0" smtClean="0"/>
              <a:t>’</a:t>
            </a:r>
          </a:p>
          <a:p>
            <a:pPr lvl="1"/>
            <a:r>
              <a:rPr lang="en-US" altLang="zh-TW" sz="2000" b="1" dirty="0"/>
              <a:t>Suffix</a:t>
            </a:r>
            <a:r>
              <a:rPr lang="en-US" altLang="zh-TW" sz="2000" dirty="0"/>
              <a:t> : query ‘Q’ ,</a:t>
            </a:r>
            <a:r>
              <a:rPr lang="en-US" altLang="zh-TW" sz="2000" dirty="0" smtClean="0"/>
              <a:t> </a:t>
            </a:r>
            <a:r>
              <a:rPr lang="en-US" altLang="zh-TW" sz="2000" dirty="0"/>
              <a:t>expanded queries ‘W+Q</a:t>
            </a:r>
            <a:r>
              <a:rPr lang="en-US" altLang="zh-TW" sz="2000" dirty="0" smtClean="0"/>
              <a:t>’</a:t>
            </a:r>
          </a:p>
          <a:p>
            <a:pPr lvl="1"/>
            <a:endParaRPr lang="en-US" altLang="zh-TW" sz="2000" dirty="0"/>
          </a:p>
          <a:p>
            <a:pPr lvl="1"/>
            <a:endParaRPr lang="en-US" altLang="zh-TW" sz="2000" dirty="0" smtClean="0"/>
          </a:p>
          <a:p>
            <a:pPr lvl="1"/>
            <a:endParaRPr lang="en-US" altLang="zh-TW" sz="2000" dirty="0"/>
          </a:p>
          <a:p>
            <a:pPr lvl="1"/>
            <a:endParaRPr lang="en-US" altLang="zh-TW" sz="2000" dirty="0" smtClean="0"/>
          </a:p>
          <a:p>
            <a:pPr lvl="1"/>
            <a:endParaRPr lang="en-US" altLang="zh-TW" sz="2000" dirty="0"/>
          </a:p>
          <a:p>
            <a:pPr lvl="1"/>
            <a:endParaRPr lang="en-US" altLang="zh-TW" sz="2000" dirty="0" smtClean="0"/>
          </a:p>
          <a:p>
            <a:pPr lvl="1"/>
            <a:endParaRPr lang="en-US" altLang="zh-TW" sz="2000" dirty="0"/>
          </a:p>
          <a:p>
            <a:pPr lvl="1"/>
            <a:endParaRPr lang="en-US" altLang="zh-TW" sz="2000" dirty="0" smtClean="0"/>
          </a:p>
          <a:p>
            <a:pPr lvl="1"/>
            <a:endParaRPr lang="en-US" altLang="zh-TW" sz="2000" dirty="0"/>
          </a:p>
          <a:p>
            <a:r>
              <a:rPr lang="en-US" altLang="zh-TW" sz="2400" dirty="0" smtClean="0"/>
              <a:t>They can easily </a:t>
            </a:r>
            <a:r>
              <a:rPr lang="en-US" altLang="zh-TW" sz="2400" dirty="0"/>
              <a:t>find the expanded queries of any query</a:t>
            </a:r>
            <a:endParaRPr lang="zh-TW" alt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841" y="2708920"/>
            <a:ext cx="6179472" cy="275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735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Preprocessing(Pruning</a:t>
            </a:r>
            <a:r>
              <a:rPr lang="en-US" altLang="zh-TW" dirty="0"/>
              <a:t>)</a:t>
            </a:r>
            <a:endParaRPr lang="zh-TW" altLang="en-US" dirty="0"/>
          </a:p>
        </p:txBody>
      </p:sp>
      <p:sp>
        <p:nvSpPr>
          <p:cNvPr id="3" name="內容版面配置區 2"/>
          <p:cNvSpPr>
            <a:spLocks noGrp="1"/>
          </p:cNvSpPr>
          <p:nvPr>
            <p:ph idx="1"/>
          </p:nvPr>
        </p:nvSpPr>
        <p:spPr/>
        <p:txBody>
          <a:bodyPr/>
          <a:lstStyle/>
          <a:p>
            <a:r>
              <a:rPr lang="en-US" altLang="zh-TW" sz="2400" dirty="0"/>
              <a:t>If a query ‘Q’ </a:t>
            </a:r>
            <a:r>
              <a:rPr lang="en-US" altLang="zh-TW" sz="2400" dirty="0" smtClean="0"/>
              <a:t>doesn’t </a:t>
            </a:r>
            <a:r>
              <a:rPr lang="en-US" altLang="zh-TW" sz="2400" dirty="0"/>
              <a:t>have </a:t>
            </a:r>
            <a:r>
              <a:rPr lang="en-US" altLang="zh-TW" sz="2400" b="1" dirty="0"/>
              <a:t>URL overlap </a:t>
            </a:r>
            <a:r>
              <a:rPr lang="en-US" altLang="zh-TW" sz="2400" dirty="0"/>
              <a:t>with its expanded </a:t>
            </a:r>
            <a:r>
              <a:rPr lang="en-US" altLang="zh-TW" sz="2400" dirty="0" smtClean="0"/>
              <a:t>queries, then remove </a:t>
            </a:r>
            <a:r>
              <a:rPr lang="en-US" altLang="zh-TW" sz="2400" dirty="0"/>
              <a:t>the false expanded queries </a:t>
            </a:r>
            <a:r>
              <a:rPr lang="en-US" altLang="zh-TW" sz="2400" dirty="0" smtClean="0"/>
              <a:t>by </a:t>
            </a:r>
            <a:r>
              <a:rPr lang="en-US" altLang="zh-TW" sz="2400" dirty="0"/>
              <a:t>using a </a:t>
            </a:r>
            <a:r>
              <a:rPr lang="en-US" altLang="zh-TW" sz="2400" b="1" dirty="0"/>
              <a:t>heuristic</a:t>
            </a:r>
            <a:r>
              <a:rPr lang="en-US" altLang="zh-TW" sz="2400" dirty="0"/>
              <a:t> </a:t>
            </a:r>
            <a:r>
              <a:rPr lang="en-US" altLang="zh-TW" sz="2400" dirty="0" smtClean="0"/>
              <a:t>rule.</a:t>
            </a:r>
          </a:p>
          <a:p>
            <a:endParaRPr lang="en-US" altLang="zh-TW" sz="2400" dirty="0"/>
          </a:p>
          <a:p>
            <a:endParaRPr lang="en-US" altLang="zh-TW" sz="2400" dirty="0" smtClean="0"/>
          </a:p>
          <a:p>
            <a:endParaRPr lang="en-US" altLang="zh-TW" sz="2400" dirty="0"/>
          </a:p>
          <a:p>
            <a:endParaRPr lang="en-US" altLang="zh-TW" sz="2400" dirty="0" smtClean="0"/>
          </a:p>
          <a:p>
            <a:r>
              <a:rPr lang="en-US" altLang="zh-TW" sz="2400" dirty="0" smtClean="0"/>
              <a:t>For example</a:t>
            </a:r>
          </a:p>
          <a:p>
            <a:pPr lvl="1"/>
            <a:r>
              <a:rPr lang="en-US" altLang="zh-TW" sz="2000" dirty="0" smtClean="0"/>
              <a:t>‘fast food’ and ‘fast’</a:t>
            </a:r>
          </a:p>
          <a:p>
            <a:pPr lvl="1"/>
            <a:r>
              <a:rPr lang="en-US" altLang="zh-TW" sz="2000" dirty="0" smtClean="0"/>
              <a:t>‘hot dog’ and ‘dog’</a:t>
            </a:r>
            <a:endParaRPr lang="zh-TW" altLang="en-US" sz="2000" dirty="0"/>
          </a:p>
        </p:txBody>
      </p:sp>
      <p:sp>
        <p:nvSpPr>
          <p:cNvPr id="5" name="Rectangle 8"/>
          <p:cNvSpPr>
            <a:spLocks noChangeArrowheads="1"/>
          </p:cNvSpPr>
          <p:nvPr/>
        </p:nvSpPr>
        <p:spPr bwMode="gray">
          <a:xfrm rot="11944711">
            <a:off x="4637612" y="3276748"/>
            <a:ext cx="678262" cy="133218"/>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 name="Rectangle 9"/>
          <p:cNvSpPr>
            <a:spLocks noChangeArrowheads="1"/>
          </p:cNvSpPr>
          <p:nvPr/>
        </p:nvSpPr>
        <p:spPr bwMode="gray">
          <a:xfrm rot="20856083">
            <a:off x="3109363" y="3270603"/>
            <a:ext cx="833276" cy="122200"/>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7" name="Oval 13"/>
          <p:cNvSpPr>
            <a:spLocks noChangeArrowheads="1"/>
          </p:cNvSpPr>
          <p:nvPr/>
        </p:nvSpPr>
        <p:spPr bwMode="gray">
          <a:xfrm>
            <a:off x="3857991" y="2773925"/>
            <a:ext cx="851505" cy="861567"/>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 name="Text Box 15"/>
          <p:cNvSpPr txBox="1">
            <a:spLocks noChangeArrowheads="1"/>
          </p:cNvSpPr>
          <p:nvPr/>
        </p:nvSpPr>
        <p:spPr bwMode="gray">
          <a:xfrm>
            <a:off x="4109639" y="2966160"/>
            <a:ext cx="3482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TW" sz="2000" b="1" dirty="0" smtClean="0">
                <a:solidFill>
                  <a:srgbClr val="FFFFFF"/>
                </a:solidFill>
                <a:effectLst>
                  <a:outerShdw blurRad="38100" dist="38100" dir="2700000" algn="tl">
                    <a:srgbClr val="000000"/>
                  </a:outerShdw>
                </a:effectLst>
                <a:ea typeface="新細明體" charset="-120"/>
              </a:rPr>
              <a:t>Q</a:t>
            </a:r>
            <a:endParaRPr lang="en-US" altLang="zh-TW" sz="2000" b="1" dirty="0">
              <a:solidFill>
                <a:srgbClr val="FFFFFF"/>
              </a:solidFill>
              <a:effectLst>
                <a:outerShdw blurRad="38100" dist="38100" dir="2700000" algn="tl">
                  <a:srgbClr val="000000"/>
                </a:outerShdw>
              </a:effectLst>
              <a:ea typeface="新細明體" charset="-120"/>
            </a:endParaRPr>
          </a:p>
        </p:txBody>
      </p:sp>
      <p:sp>
        <p:nvSpPr>
          <p:cNvPr id="10" name="Oval 23"/>
          <p:cNvSpPr>
            <a:spLocks noChangeArrowheads="1"/>
          </p:cNvSpPr>
          <p:nvPr/>
        </p:nvSpPr>
        <p:spPr bwMode="gray">
          <a:xfrm>
            <a:off x="2385880" y="2966160"/>
            <a:ext cx="926349" cy="956058"/>
          </a:xfrm>
          <a:prstGeom prst="ellipse">
            <a:avLst/>
          </a:prstGeom>
          <a:gradFill rotWithShape="1">
            <a:gsLst>
              <a:gs pos="0">
                <a:schemeClr val="accent2"/>
              </a:gs>
              <a:gs pos="100000">
                <a:schemeClr val="accent2">
                  <a:gamma/>
                  <a:shade val="7254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 name="Text Box 25"/>
          <p:cNvSpPr txBox="1">
            <a:spLocks noChangeArrowheads="1"/>
          </p:cNvSpPr>
          <p:nvPr/>
        </p:nvSpPr>
        <p:spPr bwMode="gray">
          <a:xfrm>
            <a:off x="2385880" y="3253475"/>
            <a:ext cx="926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TW" sz="2000" b="1" dirty="0" smtClean="0">
                <a:solidFill>
                  <a:srgbClr val="FFFFFF"/>
                </a:solidFill>
                <a:effectLst>
                  <a:outerShdw blurRad="38100" dist="38100" dir="2700000" algn="tl">
                    <a:srgbClr val="000000"/>
                  </a:outerShdw>
                </a:effectLst>
                <a:ea typeface="新細明體" charset="-120"/>
              </a:rPr>
              <a:t>Q+W</a:t>
            </a:r>
            <a:endParaRPr lang="en-US" altLang="zh-TW" sz="2000" b="1" dirty="0">
              <a:solidFill>
                <a:srgbClr val="FFFFFF"/>
              </a:solidFill>
              <a:effectLst>
                <a:outerShdw blurRad="38100" dist="38100" dir="2700000" algn="tl">
                  <a:srgbClr val="000000"/>
                </a:outerShdw>
              </a:effectLst>
              <a:ea typeface="新細明體" charset="-120"/>
            </a:endParaRPr>
          </a:p>
        </p:txBody>
      </p:sp>
      <p:sp>
        <p:nvSpPr>
          <p:cNvPr id="13" name="Oval 28"/>
          <p:cNvSpPr>
            <a:spLocks noChangeArrowheads="1"/>
          </p:cNvSpPr>
          <p:nvPr/>
        </p:nvSpPr>
        <p:spPr bwMode="gray">
          <a:xfrm>
            <a:off x="5260518" y="3076063"/>
            <a:ext cx="951809" cy="921998"/>
          </a:xfrm>
          <a:prstGeom prst="ellipse">
            <a:avLst/>
          </a:prstGeom>
          <a:gradFill rotWithShape="1">
            <a:gsLst>
              <a:gs pos="0">
                <a:schemeClr val="hlink"/>
              </a:gs>
              <a:gs pos="100000">
                <a:schemeClr val="hlink">
                  <a:gamma/>
                  <a:shade val="54510"/>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TW" altLang="en-US"/>
          </a:p>
        </p:txBody>
      </p:sp>
      <p:sp>
        <p:nvSpPr>
          <p:cNvPr id="15" name="Text Box 30"/>
          <p:cNvSpPr txBox="1">
            <a:spLocks noChangeArrowheads="1"/>
          </p:cNvSpPr>
          <p:nvPr/>
        </p:nvSpPr>
        <p:spPr bwMode="gray">
          <a:xfrm>
            <a:off x="5260518" y="3366270"/>
            <a:ext cx="926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TW" sz="2000" b="1" dirty="0" smtClean="0">
                <a:solidFill>
                  <a:srgbClr val="FFFFFF"/>
                </a:solidFill>
                <a:effectLst>
                  <a:outerShdw blurRad="38100" dist="38100" dir="2700000" algn="tl">
                    <a:srgbClr val="000000"/>
                  </a:outerShdw>
                </a:effectLst>
                <a:ea typeface="新細明體" charset="-120"/>
              </a:rPr>
              <a:t>W+Q</a:t>
            </a:r>
            <a:endParaRPr lang="en-US" altLang="zh-TW" sz="2000" b="1" dirty="0">
              <a:solidFill>
                <a:srgbClr val="FFFFFF"/>
              </a:solidFill>
              <a:effectLst>
                <a:outerShdw blurRad="38100" dist="38100" dir="2700000" algn="tl">
                  <a:srgbClr val="000000"/>
                </a:outerShdw>
              </a:effectLst>
              <a:ea typeface="新細明體" charset="-120"/>
            </a:endParaRPr>
          </a:p>
        </p:txBody>
      </p:sp>
      <p:sp>
        <p:nvSpPr>
          <p:cNvPr id="4" name="向右箭號 3"/>
          <p:cNvSpPr/>
          <p:nvPr/>
        </p:nvSpPr>
        <p:spPr bwMode="auto">
          <a:xfrm>
            <a:off x="4244970" y="4873456"/>
            <a:ext cx="425753" cy="2880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16" name="文字方塊 15"/>
          <p:cNvSpPr txBox="1"/>
          <p:nvPr/>
        </p:nvSpPr>
        <p:spPr>
          <a:xfrm>
            <a:off x="4989279" y="4832806"/>
            <a:ext cx="3024802" cy="369332"/>
          </a:xfrm>
          <a:prstGeom prst="rect">
            <a:avLst/>
          </a:prstGeom>
          <a:noFill/>
        </p:spPr>
        <p:txBody>
          <a:bodyPr wrap="none" rtlCol="0">
            <a:spAutoFit/>
          </a:bodyPr>
          <a:lstStyle/>
          <a:p>
            <a:r>
              <a:rPr lang="en-US" altLang="zh-TW" dirty="0" smtClean="0"/>
              <a:t>A child node will be pruned.</a:t>
            </a:r>
            <a:endParaRPr lang="zh-TW" altLang="en-US" dirty="0"/>
          </a:p>
        </p:txBody>
      </p:sp>
    </p:spTree>
    <p:extLst>
      <p:ext uri="{BB962C8B-B14F-4D97-AF65-F5344CB8AC3E}">
        <p14:creationId xmlns:p14="http://schemas.microsoft.com/office/powerpoint/2010/main" val="1679693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Clustering</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Similarity function</a:t>
                </a:r>
              </a:p>
              <a:p>
                <a:pPr lvl="1"/>
                <a:r>
                  <a:rPr lang="en-US" altLang="zh-TW" sz="2000" dirty="0"/>
                  <a:t>The </a:t>
                </a:r>
                <a:r>
                  <a:rPr lang="en-US" altLang="zh-TW" sz="2000" dirty="0" smtClean="0"/>
                  <a:t>similarity function </a:t>
                </a:r>
                <a:r>
                  <a:rPr lang="en-US" altLang="zh-TW" sz="2000" dirty="0"/>
                  <a:t>between </a:t>
                </a:r>
                <a:r>
                  <a:rPr lang="en-US" altLang="zh-TW" sz="2000" b="1" dirty="0"/>
                  <a:t>two clicked URLs</a:t>
                </a:r>
                <a:r>
                  <a:rPr lang="en-US" altLang="zh-TW" sz="2000" dirty="0"/>
                  <a:t> is defined as </a:t>
                </a:r>
                <a:r>
                  <a:rPr lang="en-US" altLang="zh-TW" sz="2000" dirty="0" smtClean="0"/>
                  <a:t>a linear </a:t>
                </a:r>
                <a:r>
                  <a:rPr lang="en-US" altLang="zh-TW" sz="2000" dirty="0"/>
                  <a:t>combination of </a:t>
                </a:r>
                <a:r>
                  <a:rPr lang="en-US" altLang="zh-TW" sz="2000" b="1" dirty="0"/>
                  <a:t>three</a:t>
                </a:r>
                <a:r>
                  <a:rPr lang="en-US" altLang="zh-TW" sz="2000" dirty="0"/>
                  <a:t> similarity sub-functions</a:t>
                </a:r>
                <a:r>
                  <a:rPr lang="en-US" altLang="zh-TW" sz="2000" dirty="0" smtClean="0"/>
                  <a:t>.</a:t>
                </a:r>
              </a:p>
              <a:p>
                <a:pPr marL="457200" lvl="1" indent="0">
                  <a:buNone/>
                </a:pPr>
                <a:endParaRPr lang="en-US" altLang="zh-TW" sz="2000" dirty="0" smtClean="0"/>
              </a:p>
              <a:p>
                <a:pPr marL="914400" lvl="2" indent="0">
                  <a:buNone/>
                </a:pPr>
                <a:endParaRPr lang="en-US" altLang="zh-TW" sz="1600" dirty="0" smtClean="0"/>
              </a:p>
              <a:p>
                <a:pPr lvl="2"/>
                <a14:m>
                  <m:oMath xmlns:m="http://schemas.openxmlformats.org/officeDocument/2006/math">
                    <m:sSub>
                      <m:sSubPr>
                        <m:ctrlPr>
                          <a:rPr lang="en-US" altLang="zh-TW" sz="1600" i="1" smtClean="0">
                            <a:latin typeface="Cambria Math"/>
                          </a:rPr>
                        </m:ctrlPr>
                      </m:sSubPr>
                      <m:e>
                        <m:r>
                          <a:rPr lang="en-US" altLang="zh-TW" sz="1600" b="0" i="1" smtClean="0">
                            <a:latin typeface="Cambria Math"/>
                          </a:rPr>
                          <m:t>𝑆</m:t>
                        </m:r>
                      </m:e>
                      <m:sub>
                        <m:r>
                          <a:rPr lang="en-US" altLang="zh-TW" sz="1600" b="0" i="1" smtClean="0">
                            <a:latin typeface="Cambria Math"/>
                          </a:rPr>
                          <m:t>1</m:t>
                        </m:r>
                      </m:sub>
                    </m:sSub>
                  </m:oMath>
                </a14:m>
                <a:r>
                  <a:rPr lang="zh-TW" altLang="en-US" sz="1600" dirty="0" smtClean="0"/>
                  <a:t> </a:t>
                </a:r>
                <a:r>
                  <a:rPr lang="en-US" altLang="zh-TW" sz="1600" dirty="0" smtClean="0"/>
                  <a:t>: The OSS phenomenon</a:t>
                </a:r>
              </a:p>
              <a:p>
                <a:pPr lvl="2"/>
                <a14:m>
                  <m:oMath xmlns:m="http://schemas.openxmlformats.org/officeDocument/2006/math">
                    <m:sSub>
                      <m:sSubPr>
                        <m:ctrlPr>
                          <a:rPr lang="en-US" altLang="zh-TW" sz="1600" i="1">
                            <a:latin typeface="Cambria Math"/>
                          </a:rPr>
                        </m:ctrlPr>
                      </m:sSubPr>
                      <m:e>
                        <m:r>
                          <a:rPr lang="en-US" altLang="zh-TW" sz="1600" i="1">
                            <a:latin typeface="Cambria Math"/>
                          </a:rPr>
                          <m:t>𝑆</m:t>
                        </m:r>
                      </m:e>
                      <m:sub>
                        <m:r>
                          <a:rPr lang="en-US" altLang="zh-TW" sz="1600" b="0" i="1" smtClean="0">
                            <a:latin typeface="Cambria Math"/>
                          </a:rPr>
                          <m:t>2</m:t>
                        </m:r>
                      </m:sub>
                    </m:sSub>
                  </m:oMath>
                </a14:m>
                <a:r>
                  <a:rPr lang="zh-TW" altLang="en-US" sz="1600" dirty="0" smtClean="0"/>
                  <a:t> </a:t>
                </a:r>
                <a:r>
                  <a:rPr lang="en-US" altLang="zh-TW" sz="1600" dirty="0" smtClean="0"/>
                  <a:t>: The SCAK </a:t>
                </a:r>
                <a:r>
                  <a:rPr lang="en-US" altLang="zh-TW" sz="1600" dirty="0"/>
                  <a:t>phenomenon</a:t>
                </a:r>
              </a:p>
              <a:p>
                <a:pPr lvl="2"/>
                <a14:m>
                  <m:oMath xmlns:m="http://schemas.openxmlformats.org/officeDocument/2006/math">
                    <m:sSub>
                      <m:sSubPr>
                        <m:ctrlPr>
                          <a:rPr lang="en-US" altLang="zh-TW" sz="1600" i="1">
                            <a:latin typeface="Cambria Math"/>
                          </a:rPr>
                        </m:ctrlPr>
                      </m:sSubPr>
                      <m:e>
                        <m:r>
                          <a:rPr lang="en-US" altLang="zh-TW" sz="1600" i="1">
                            <a:latin typeface="Cambria Math"/>
                          </a:rPr>
                          <m:t>𝑆</m:t>
                        </m:r>
                      </m:e>
                      <m:sub>
                        <m:r>
                          <a:rPr lang="en-US" altLang="zh-TW" sz="1600" b="0" i="1" smtClean="0">
                            <a:latin typeface="Cambria Math"/>
                          </a:rPr>
                          <m:t>3</m:t>
                        </m:r>
                      </m:sub>
                    </m:sSub>
                  </m:oMath>
                </a14:m>
                <a:r>
                  <a:rPr lang="zh-TW" altLang="en-US" sz="1600" dirty="0" smtClean="0"/>
                  <a:t> </a:t>
                </a:r>
                <a:r>
                  <a:rPr lang="en-US" altLang="zh-TW" sz="1600" dirty="0" smtClean="0"/>
                  <a:t>: String similarity</a:t>
                </a:r>
              </a:p>
              <a:p>
                <a:pPr lvl="1"/>
                <a:endParaRPr lang="zh-TW" altLang="en-US" sz="20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3"/>
                <a:stretch>
                  <a:fillRect l="-78" t="-1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1516698" y="2780928"/>
                <a:ext cx="5988430" cy="4469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a:rPr>
                        <m:t>𝑆</m:t>
                      </m:r>
                      <m:d>
                        <m:dPr>
                          <m:ctrlPr>
                            <a:rPr lang="en-US" altLang="zh-TW" sz="2000" b="0" i="1" smtClean="0">
                              <a:latin typeface="Cambria Math"/>
                            </a:rPr>
                          </m:ctrlPr>
                        </m:dPr>
                        <m:e>
                          <m:sSub>
                            <m:sSubPr>
                              <m:ctrlPr>
                                <a:rPr lang="en-US" altLang="zh-TW" sz="2000" b="0" i="1" smtClean="0">
                                  <a:latin typeface="Cambria Math"/>
                                </a:rPr>
                              </m:ctrlPr>
                            </m:sSubPr>
                            <m:e>
                              <m:r>
                                <a:rPr lang="en-US" altLang="zh-TW" sz="2000" b="0" i="1" smtClean="0">
                                  <a:latin typeface="Cambria Math"/>
                                </a:rPr>
                                <m:t>𝑢</m:t>
                              </m:r>
                            </m:e>
                            <m:sub>
                              <m:r>
                                <a:rPr lang="en-US" altLang="zh-TW" sz="2000" b="0" i="1" smtClean="0">
                                  <a:latin typeface="Cambria Math"/>
                                </a:rPr>
                                <m:t>𝑖</m:t>
                              </m:r>
                            </m:sub>
                          </m:sSub>
                          <m:r>
                            <a:rPr lang="en-US" altLang="zh-TW" sz="2000" b="0" i="1" smtClean="0">
                              <a:latin typeface="Cambria Math"/>
                            </a:rPr>
                            <m:t>,</m:t>
                          </m:r>
                          <m:sSub>
                            <m:sSubPr>
                              <m:ctrlPr>
                                <a:rPr lang="en-US" altLang="zh-TW" sz="2000" b="0" i="1" smtClean="0">
                                  <a:latin typeface="Cambria Math"/>
                                </a:rPr>
                              </m:ctrlPr>
                            </m:sSubPr>
                            <m:e>
                              <m:r>
                                <a:rPr lang="en-US" altLang="zh-TW" sz="2000" b="0" i="1" smtClean="0">
                                  <a:latin typeface="Cambria Math"/>
                                </a:rPr>
                                <m:t>𝑢</m:t>
                              </m:r>
                            </m:e>
                            <m:sub>
                              <m:r>
                                <a:rPr lang="en-US" altLang="zh-TW" sz="2000" b="0" i="1" smtClean="0">
                                  <a:latin typeface="Cambria Math"/>
                                </a:rPr>
                                <m:t>𝑗</m:t>
                              </m:r>
                            </m:sub>
                          </m:sSub>
                        </m:e>
                      </m:d>
                      <m:r>
                        <a:rPr lang="en-US" altLang="zh-TW" sz="2000" b="0" i="1" smtClean="0">
                          <a:latin typeface="Cambria Math"/>
                        </a:rPr>
                        <m:t>=</m:t>
                      </m:r>
                      <m:r>
                        <a:rPr lang="zh-TW" altLang="en-US" sz="2000" b="0" i="1" smtClean="0">
                          <a:latin typeface="Cambria Math"/>
                        </a:rPr>
                        <m:t>𝛼</m:t>
                      </m:r>
                      <m:sSub>
                        <m:sSubPr>
                          <m:ctrlPr>
                            <a:rPr lang="en-US" altLang="zh-TW" sz="2000" b="0" i="1" smtClean="0">
                              <a:latin typeface="Cambria Math"/>
                            </a:rPr>
                          </m:ctrlPr>
                        </m:sSubPr>
                        <m:e>
                          <m:r>
                            <a:rPr lang="en-US" altLang="zh-TW" sz="2000" b="0" i="1" smtClean="0">
                              <a:latin typeface="Cambria Math"/>
                            </a:rPr>
                            <m:t>𝑆</m:t>
                          </m:r>
                        </m:e>
                        <m:sub>
                          <m:r>
                            <a:rPr lang="en-US" altLang="zh-TW" sz="2000" b="0" i="1" smtClean="0">
                              <a:latin typeface="Cambria Math"/>
                            </a:rPr>
                            <m:t>1</m:t>
                          </m:r>
                        </m:sub>
                      </m:sSub>
                      <m:d>
                        <m:dPr>
                          <m:ctrlPr>
                            <a:rPr lang="en-US" altLang="zh-TW" sz="2000" b="0" i="1" smtClean="0">
                              <a:latin typeface="Cambria Math"/>
                            </a:rPr>
                          </m:ctrlPr>
                        </m:dPr>
                        <m:e>
                          <m:sSub>
                            <m:sSubPr>
                              <m:ctrlPr>
                                <a:rPr lang="en-US" altLang="zh-TW" sz="2000" b="0" i="1" smtClean="0">
                                  <a:latin typeface="Cambria Math"/>
                                </a:rPr>
                              </m:ctrlPr>
                            </m:sSubPr>
                            <m:e>
                              <m:r>
                                <a:rPr lang="en-US" altLang="zh-TW" sz="2000" b="0" i="1" smtClean="0">
                                  <a:latin typeface="Cambria Math"/>
                                </a:rPr>
                                <m:t>𝑢</m:t>
                              </m:r>
                            </m:e>
                            <m:sub>
                              <m:r>
                                <a:rPr lang="en-US" altLang="zh-TW" sz="2000" b="0" i="1" smtClean="0">
                                  <a:latin typeface="Cambria Math"/>
                                </a:rPr>
                                <m:t>𝑖</m:t>
                              </m:r>
                            </m:sub>
                          </m:sSub>
                          <m:r>
                            <a:rPr lang="en-US" altLang="zh-TW" sz="2000" b="0" i="1" smtClean="0">
                              <a:latin typeface="Cambria Math"/>
                            </a:rPr>
                            <m:t>,</m:t>
                          </m:r>
                          <m:sSub>
                            <m:sSubPr>
                              <m:ctrlPr>
                                <a:rPr lang="en-US" altLang="zh-TW" sz="2000" b="0" i="1" smtClean="0">
                                  <a:latin typeface="Cambria Math"/>
                                </a:rPr>
                              </m:ctrlPr>
                            </m:sSubPr>
                            <m:e>
                              <m:r>
                                <a:rPr lang="en-US" altLang="zh-TW" sz="2000" b="0" i="1" smtClean="0">
                                  <a:latin typeface="Cambria Math"/>
                                </a:rPr>
                                <m:t>𝑢</m:t>
                              </m:r>
                            </m:e>
                            <m:sub>
                              <m:r>
                                <a:rPr lang="en-US" altLang="zh-TW" sz="2000" b="0" i="1" smtClean="0">
                                  <a:latin typeface="Cambria Math"/>
                                </a:rPr>
                                <m:t>𝑗</m:t>
                              </m:r>
                            </m:sub>
                          </m:sSub>
                        </m:e>
                      </m:d>
                      <m:r>
                        <a:rPr lang="en-US" altLang="zh-TW" sz="2000" b="0" i="1" smtClean="0">
                          <a:latin typeface="Cambria Math"/>
                        </a:rPr>
                        <m:t>+</m:t>
                      </m:r>
                      <m:r>
                        <a:rPr lang="zh-TW" altLang="en-US" sz="2000" b="0" i="1" smtClean="0">
                          <a:latin typeface="Cambria Math"/>
                        </a:rPr>
                        <m:t>𝛽</m:t>
                      </m:r>
                      <m:sSub>
                        <m:sSubPr>
                          <m:ctrlPr>
                            <a:rPr lang="en-US" altLang="zh-TW" sz="2000" b="0" i="1" smtClean="0">
                              <a:latin typeface="Cambria Math"/>
                            </a:rPr>
                          </m:ctrlPr>
                        </m:sSubPr>
                        <m:e>
                          <m:r>
                            <a:rPr lang="en-US" altLang="zh-TW" sz="2000" b="0" i="1" smtClean="0">
                              <a:latin typeface="Cambria Math"/>
                            </a:rPr>
                            <m:t>𝑆</m:t>
                          </m:r>
                        </m:e>
                        <m:sub>
                          <m:r>
                            <a:rPr lang="en-US" altLang="zh-TW" sz="2000" b="0" i="1" smtClean="0">
                              <a:latin typeface="Cambria Math"/>
                            </a:rPr>
                            <m:t>2</m:t>
                          </m:r>
                        </m:sub>
                      </m:sSub>
                      <m:d>
                        <m:dPr>
                          <m:ctrlPr>
                            <a:rPr lang="en-US" altLang="zh-TW" sz="2000" b="0" i="1" smtClean="0">
                              <a:latin typeface="Cambria Math"/>
                            </a:rPr>
                          </m:ctrlPr>
                        </m:dPr>
                        <m:e>
                          <m:sSub>
                            <m:sSubPr>
                              <m:ctrlPr>
                                <a:rPr lang="en-US" altLang="zh-TW" sz="2000" b="0" i="1" smtClean="0">
                                  <a:latin typeface="Cambria Math"/>
                                </a:rPr>
                              </m:ctrlPr>
                            </m:sSubPr>
                            <m:e>
                              <m:r>
                                <a:rPr lang="en-US" altLang="zh-TW" sz="2000" b="0" i="1" smtClean="0">
                                  <a:latin typeface="Cambria Math"/>
                                </a:rPr>
                                <m:t>𝑢</m:t>
                              </m:r>
                            </m:e>
                            <m:sub>
                              <m:r>
                                <a:rPr lang="en-US" altLang="zh-TW" sz="2000" b="0" i="1" smtClean="0">
                                  <a:latin typeface="Cambria Math"/>
                                </a:rPr>
                                <m:t>𝑖</m:t>
                              </m:r>
                            </m:sub>
                          </m:sSub>
                          <m:r>
                            <a:rPr lang="en-US" altLang="zh-TW" sz="2000" b="0" i="1" smtClean="0">
                              <a:latin typeface="Cambria Math"/>
                            </a:rPr>
                            <m:t>,</m:t>
                          </m:r>
                          <m:sSub>
                            <m:sSubPr>
                              <m:ctrlPr>
                                <a:rPr lang="en-US" altLang="zh-TW" sz="2000" b="0" i="1" smtClean="0">
                                  <a:latin typeface="Cambria Math"/>
                                </a:rPr>
                              </m:ctrlPr>
                            </m:sSubPr>
                            <m:e>
                              <m:r>
                                <a:rPr lang="en-US" altLang="zh-TW" sz="2000" b="0" i="1" smtClean="0">
                                  <a:latin typeface="Cambria Math"/>
                                </a:rPr>
                                <m:t>𝑢</m:t>
                              </m:r>
                            </m:e>
                            <m:sub>
                              <m:r>
                                <a:rPr lang="en-US" altLang="zh-TW" sz="2000" b="0" i="1" smtClean="0">
                                  <a:latin typeface="Cambria Math"/>
                                </a:rPr>
                                <m:t>𝑗</m:t>
                              </m:r>
                            </m:sub>
                          </m:sSub>
                        </m:e>
                      </m:d>
                      <m:r>
                        <a:rPr lang="en-US" altLang="zh-TW" sz="2000" b="0" i="1" smtClean="0">
                          <a:latin typeface="Cambria Math"/>
                        </a:rPr>
                        <m:t>+</m:t>
                      </m:r>
                      <m:r>
                        <a:rPr lang="zh-TW" altLang="en-US" sz="2000" b="0" i="1" smtClean="0">
                          <a:latin typeface="Cambria Math"/>
                        </a:rPr>
                        <m:t>𝛾</m:t>
                      </m:r>
                      <m:sSub>
                        <m:sSubPr>
                          <m:ctrlPr>
                            <a:rPr lang="en-US" altLang="zh-TW" sz="2000" b="0" i="1" smtClean="0">
                              <a:latin typeface="Cambria Math"/>
                            </a:rPr>
                          </m:ctrlPr>
                        </m:sSubPr>
                        <m:e>
                          <m:r>
                            <a:rPr lang="en-US" altLang="zh-TW" sz="2000" b="0" i="1" smtClean="0">
                              <a:latin typeface="Cambria Math"/>
                            </a:rPr>
                            <m:t>𝑆</m:t>
                          </m:r>
                        </m:e>
                        <m:sub>
                          <m:r>
                            <a:rPr lang="en-US" altLang="zh-TW" sz="2000" b="0" i="1" smtClean="0">
                              <a:latin typeface="Cambria Math"/>
                            </a:rPr>
                            <m:t>3</m:t>
                          </m:r>
                        </m:sub>
                      </m:sSub>
                      <m:r>
                        <a:rPr lang="en-US" altLang="zh-TW" sz="2000" b="0" i="1" smtClean="0">
                          <a:latin typeface="Cambria Math"/>
                        </a:rPr>
                        <m:t>(</m:t>
                      </m:r>
                      <m:sSub>
                        <m:sSubPr>
                          <m:ctrlPr>
                            <a:rPr lang="en-US" altLang="zh-TW" sz="2000" b="0" i="1" smtClean="0">
                              <a:latin typeface="Cambria Math"/>
                            </a:rPr>
                          </m:ctrlPr>
                        </m:sSubPr>
                        <m:e>
                          <m:r>
                            <a:rPr lang="en-US" altLang="zh-TW" sz="2000" b="0" i="1" smtClean="0">
                              <a:latin typeface="Cambria Math"/>
                            </a:rPr>
                            <m:t>𝑢</m:t>
                          </m:r>
                        </m:e>
                        <m:sub>
                          <m:r>
                            <a:rPr lang="en-US" altLang="zh-TW" sz="2000" b="0" i="1" smtClean="0">
                              <a:latin typeface="Cambria Math"/>
                            </a:rPr>
                            <m:t>𝑖</m:t>
                          </m:r>
                        </m:sub>
                      </m:sSub>
                      <m:r>
                        <a:rPr lang="en-US" altLang="zh-TW" sz="2000" b="0" i="1" smtClean="0">
                          <a:latin typeface="Cambria Math"/>
                        </a:rPr>
                        <m:t>,</m:t>
                      </m:r>
                      <m:sSub>
                        <m:sSubPr>
                          <m:ctrlPr>
                            <a:rPr lang="en-US" altLang="zh-TW" sz="2000" b="0" i="1" smtClean="0">
                              <a:latin typeface="Cambria Math"/>
                            </a:rPr>
                          </m:ctrlPr>
                        </m:sSubPr>
                        <m:e>
                          <m:r>
                            <a:rPr lang="en-US" altLang="zh-TW" sz="2000" b="0" i="1" smtClean="0">
                              <a:latin typeface="Cambria Math"/>
                            </a:rPr>
                            <m:t>𝑢</m:t>
                          </m:r>
                        </m:e>
                        <m:sub>
                          <m:r>
                            <a:rPr lang="en-US" altLang="zh-TW" sz="2000" b="0" i="1" smtClean="0">
                              <a:latin typeface="Cambria Math"/>
                            </a:rPr>
                            <m:t>𝑗</m:t>
                          </m:r>
                        </m:sub>
                      </m:sSub>
                      <m:r>
                        <a:rPr lang="en-US" altLang="zh-TW" sz="2000" b="0" i="1" smtClean="0">
                          <a:latin typeface="Cambria Math"/>
                        </a:rPr>
                        <m:t>)</m:t>
                      </m:r>
                    </m:oMath>
                  </m:oMathPara>
                </a14:m>
                <a:endParaRPr lang="zh-TW" altLang="en-US" sz="20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516698" y="2780928"/>
                <a:ext cx="5988430" cy="446917"/>
              </a:xfrm>
              <a:prstGeom prst="rect">
                <a:avLst/>
              </a:prstGeom>
              <a:blipFill rotWithShape="1">
                <a:blip r:embed="rId4"/>
                <a:stretch>
                  <a:fillRect b="-6757"/>
                </a:stretch>
              </a:blipFill>
            </p:spPr>
            <p:txBody>
              <a:bodyPr/>
              <a:lstStyle/>
              <a:p>
                <a:r>
                  <a:rPr lang="zh-TW" altLang="en-US">
                    <a:noFill/>
                  </a:rPr>
                  <a:t> </a:t>
                </a:r>
              </a:p>
            </p:txBody>
          </p:sp>
        </mc:Fallback>
      </mc:AlternateContent>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597" y="4509120"/>
            <a:ext cx="2590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6208" y="5130933"/>
            <a:ext cx="2590800" cy="64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5" name="文字方塊 4"/>
              <p:cNvSpPr txBox="1"/>
              <p:nvPr/>
            </p:nvSpPr>
            <p:spPr>
              <a:xfrm>
                <a:off x="1787430" y="5877272"/>
                <a:ext cx="234596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3</m:t>
                          </m:r>
                        </m:sub>
                      </m:sSub>
                      <m:r>
                        <a:rPr lang="en-US" altLang="zh-TW" b="0" i="1" smtClean="0">
                          <a:latin typeface="Cambria Math"/>
                        </a:rPr>
                        <m:t>:</m:t>
                      </m:r>
                      <m:r>
                        <a:rPr lang="en-US" altLang="zh-TW" b="0" i="1" smtClean="0">
                          <a:latin typeface="Cambria Math"/>
                        </a:rPr>
                        <m:t>𝑐𝑜𝑠𝑖𝑛𝑒</m:t>
                      </m:r>
                      <m:r>
                        <a:rPr lang="en-US" altLang="zh-TW" b="0" i="1" smtClean="0">
                          <a:latin typeface="Cambria Math"/>
                        </a:rPr>
                        <m:t> </m:t>
                      </m:r>
                      <m:r>
                        <a:rPr lang="en-US" altLang="zh-TW" b="0" i="1" smtClean="0">
                          <a:latin typeface="Cambria Math"/>
                        </a:rPr>
                        <m:t>𝑠𝑖𝑚𝑖𝑙𝑎𝑟𝑖𝑡𝑦</m:t>
                      </m:r>
                    </m:oMath>
                  </m:oMathPara>
                </a14:m>
                <a:endParaRPr lang="zh-TW" altLang="en-US" dirty="0"/>
              </a:p>
            </p:txBody>
          </p:sp>
        </mc:Choice>
        <mc:Fallback>
          <p:sp>
            <p:nvSpPr>
              <p:cNvPr id="5" name="文字方塊 4"/>
              <p:cNvSpPr txBox="1">
                <a:spLocks noRot="1" noChangeAspect="1" noMove="1" noResize="1" noEditPoints="1" noAdjustHandles="1" noChangeArrowheads="1" noChangeShapeType="1" noTextEdit="1"/>
              </p:cNvSpPr>
              <p:nvPr/>
            </p:nvSpPr>
            <p:spPr>
              <a:xfrm>
                <a:off x="1787430" y="5877272"/>
                <a:ext cx="2345963" cy="369332"/>
              </a:xfrm>
              <a:prstGeom prst="rect">
                <a:avLst/>
              </a:prstGeom>
              <a:blipFill rotWithShape="1">
                <a:blip r:embed="rId7"/>
                <a:stretch>
                  <a:fillRect b="-1475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21981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561735" y="5805264"/>
                <a:ext cx="6629045" cy="864096"/>
              </a:xfrm>
            </p:spPr>
            <p:txBody>
              <a:bodyPr/>
              <a:lstStyle/>
              <a:p>
                <a:r>
                  <a:rPr lang="en-US" altLang="zh-TW" sz="2000" dirty="0" smtClean="0"/>
                  <a:t>α, β, γ</a:t>
                </a:r>
                <a:r>
                  <a:rPr lang="en-US" altLang="zh-TW" sz="2000" dirty="0"/>
                  <a:t> </a:t>
                </a:r>
                <a:r>
                  <a:rPr lang="en-US" altLang="zh-TW" sz="2000" dirty="0" smtClean="0"/>
                  <a:t> </a:t>
                </a:r>
                <a:r>
                  <a:rPr lang="en-US" altLang="zh-TW" sz="2000" dirty="0"/>
                  <a:t>were 0.35, 0.4, </a:t>
                </a:r>
                <a:r>
                  <a:rPr lang="en-US" altLang="zh-TW" sz="2000" dirty="0" smtClean="0"/>
                  <a:t>0.25</a:t>
                </a:r>
              </a:p>
              <a:p>
                <a14:m>
                  <m:oMath xmlns:m="http://schemas.openxmlformats.org/officeDocument/2006/math">
                    <m:r>
                      <a:rPr lang="en-US" altLang="zh-TW" sz="2000" b="0" i="1" smtClean="0">
                        <a:latin typeface="Cambria Math"/>
                      </a:rPr>
                      <m:t>𝑆</m:t>
                    </m:r>
                    <m:d>
                      <m:dPr>
                        <m:ctrlPr>
                          <a:rPr lang="en-US" altLang="zh-TW" sz="2000" b="0" i="1" smtClean="0">
                            <a:latin typeface="Cambria Math"/>
                          </a:rPr>
                        </m:ctrlPr>
                      </m:dPr>
                      <m:e>
                        <m:sSub>
                          <m:sSubPr>
                            <m:ctrlPr>
                              <a:rPr lang="en-US" altLang="zh-TW" sz="2000" b="0" i="1" smtClean="0">
                                <a:latin typeface="Cambria Math"/>
                              </a:rPr>
                            </m:ctrlPr>
                          </m:sSubPr>
                          <m:e>
                            <m:r>
                              <a:rPr lang="en-US" altLang="zh-TW" sz="2000" b="0" i="1" smtClean="0">
                                <a:latin typeface="Cambria Math"/>
                              </a:rPr>
                              <m:t>𝑆</m:t>
                            </m:r>
                          </m:e>
                          <m:sub>
                            <m:r>
                              <a:rPr lang="en-US" altLang="zh-TW" sz="2000" b="0" i="1" smtClean="0">
                                <a:latin typeface="Cambria Math"/>
                              </a:rPr>
                              <m:t>4</m:t>
                            </m:r>
                          </m:sub>
                        </m:sSub>
                        <m:r>
                          <a:rPr lang="en-US" altLang="zh-TW" sz="2000" b="0" i="1" smtClean="0">
                            <a:latin typeface="Cambria Math"/>
                          </a:rPr>
                          <m:t>,</m:t>
                        </m:r>
                        <m:sSub>
                          <m:sSubPr>
                            <m:ctrlPr>
                              <a:rPr lang="en-US" altLang="zh-TW" sz="2000" b="0" i="1" smtClean="0">
                                <a:latin typeface="Cambria Math"/>
                              </a:rPr>
                            </m:ctrlPr>
                          </m:sSubPr>
                          <m:e>
                            <m:r>
                              <a:rPr lang="en-US" altLang="zh-TW" sz="2000" b="0" i="1" smtClean="0">
                                <a:latin typeface="Cambria Math"/>
                              </a:rPr>
                              <m:t>𝑆</m:t>
                            </m:r>
                          </m:e>
                          <m:sub>
                            <m:r>
                              <a:rPr lang="en-US" altLang="zh-TW" sz="2000" b="0" i="1" smtClean="0">
                                <a:latin typeface="Cambria Math"/>
                              </a:rPr>
                              <m:t>5</m:t>
                            </m:r>
                          </m:sub>
                        </m:sSub>
                      </m:e>
                    </m:d>
                    <m:r>
                      <a:rPr lang="en-US" altLang="zh-TW" sz="2000" b="0" i="1" smtClean="0">
                        <a:latin typeface="Cambria Math"/>
                      </a:rPr>
                      <m:t>=0.35</m:t>
                    </m:r>
                    <m:r>
                      <a:rPr lang="en-US" altLang="zh-TW" sz="2000" b="0" i="1" smtClean="0">
                        <a:latin typeface="Cambria Math"/>
                        <a:ea typeface="Cambria Math"/>
                      </a:rPr>
                      <m:t>∙</m:t>
                    </m:r>
                    <m:sSub>
                      <m:sSubPr>
                        <m:ctrlPr>
                          <a:rPr lang="en-US" altLang="zh-TW" sz="2000" b="0" i="1" smtClean="0">
                            <a:latin typeface="Cambria Math"/>
                            <a:ea typeface="Cambria Math"/>
                          </a:rPr>
                        </m:ctrlPr>
                      </m:sSubPr>
                      <m:e>
                        <m:r>
                          <a:rPr lang="en-US" altLang="zh-TW" sz="2000" b="0" i="1" smtClean="0">
                            <a:latin typeface="Cambria Math"/>
                            <a:ea typeface="Cambria Math"/>
                          </a:rPr>
                          <m:t>𝑆</m:t>
                        </m:r>
                      </m:e>
                      <m:sub>
                        <m:r>
                          <a:rPr lang="en-US" altLang="zh-TW" sz="2000" b="0" i="1" smtClean="0">
                            <a:latin typeface="Cambria Math"/>
                            <a:ea typeface="Cambria Math"/>
                          </a:rPr>
                          <m:t>1</m:t>
                        </m:r>
                      </m:sub>
                    </m:sSub>
                    <m:r>
                      <a:rPr lang="en-US" altLang="zh-TW" sz="2000" b="0" i="1" smtClean="0">
                        <a:latin typeface="Cambria Math"/>
                        <a:ea typeface="Cambria Math"/>
                      </a:rPr>
                      <m:t>+0.4∙</m:t>
                    </m:r>
                    <m:sSub>
                      <m:sSubPr>
                        <m:ctrlPr>
                          <a:rPr lang="en-US" altLang="zh-TW" sz="2000" b="0" i="1" smtClean="0">
                            <a:latin typeface="Cambria Math"/>
                            <a:ea typeface="Cambria Math"/>
                          </a:rPr>
                        </m:ctrlPr>
                      </m:sSubPr>
                      <m:e>
                        <m:r>
                          <a:rPr lang="en-US" altLang="zh-TW" sz="2000" b="0" i="1" smtClean="0">
                            <a:latin typeface="Cambria Math"/>
                            <a:ea typeface="Cambria Math"/>
                          </a:rPr>
                          <m:t>𝑆</m:t>
                        </m:r>
                      </m:e>
                      <m:sub>
                        <m:r>
                          <a:rPr lang="en-US" altLang="zh-TW" sz="2000" b="0" i="1" smtClean="0">
                            <a:latin typeface="Cambria Math"/>
                            <a:ea typeface="Cambria Math"/>
                          </a:rPr>
                          <m:t>2</m:t>
                        </m:r>
                      </m:sub>
                    </m:sSub>
                    <m:r>
                      <a:rPr lang="en-US" altLang="zh-TW" sz="2000" b="0" i="1" smtClean="0">
                        <a:latin typeface="Cambria Math"/>
                        <a:ea typeface="Cambria Math"/>
                      </a:rPr>
                      <m:t>+0.25∙</m:t>
                    </m:r>
                    <m:sSub>
                      <m:sSubPr>
                        <m:ctrlPr>
                          <a:rPr lang="en-US" altLang="zh-TW" sz="2000" b="0" i="1" smtClean="0">
                            <a:latin typeface="Cambria Math"/>
                            <a:ea typeface="Cambria Math"/>
                          </a:rPr>
                        </m:ctrlPr>
                      </m:sSubPr>
                      <m:e>
                        <m:r>
                          <a:rPr lang="en-US" altLang="zh-TW" sz="2000" b="0" i="1" smtClean="0">
                            <a:latin typeface="Cambria Math"/>
                            <a:ea typeface="Cambria Math"/>
                          </a:rPr>
                          <m:t>𝑆</m:t>
                        </m:r>
                      </m:e>
                      <m:sub>
                        <m:r>
                          <a:rPr lang="en-US" altLang="zh-TW" sz="2000" b="0" i="1" smtClean="0">
                            <a:latin typeface="Cambria Math"/>
                            <a:ea typeface="Cambria Math"/>
                          </a:rPr>
                          <m:t>3</m:t>
                        </m:r>
                      </m:sub>
                    </m:sSub>
                  </m:oMath>
                </a14:m>
                <a:endParaRPr lang="zh-TW" altLang="en-US" sz="20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561735" y="5805264"/>
                <a:ext cx="6629045" cy="864096"/>
              </a:xfrm>
              <a:blipFill rotWithShape="1">
                <a:blip r:embed="rId2"/>
                <a:stretch>
                  <a:fillRect t="-3521"/>
                </a:stretch>
              </a:blipFill>
            </p:spPr>
            <p:txBody>
              <a:bodyPr/>
              <a:lstStyle/>
              <a:p>
                <a:r>
                  <a:rPr lang="zh-TW" alt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21" y="1847918"/>
            <a:ext cx="2476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813786" y="1495633"/>
            <a:ext cx="1603324" cy="276999"/>
          </a:xfrm>
          <a:prstGeom prst="rect">
            <a:avLst/>
          </a:prstGeom>
          <a:noFill/>
        </p:spPr>
        <p:txBody>
          <a:bodyPr wrap="none" rtlCol="0">
            <a:spAutoFit/>
          </a:bodyPr>
          <a:lstStyle/>
          <a:p>
            <a:r>
              <a:rPr lang="en-US" altLang="zh-TW" sz="1200" dirty="0"/>
              <a:t>q</a:t>
            </a:r>
            <a:r>
              <a:rPr lang="en-US" altLang="zh-TW" sz="1200" dirty="0" smtClean="0"/>
              <a:t>1   q2   q3   q4   q5</a:t>
            </a:r>
            <a:endParaRPr lang="zh-TW" altLang="en-US" sz="1200" dirty="0"/>
          </a:p>
        </p:txBody>
      </p:sp>
      <p:sp>
        <p:nvSpPr>
          <p:cNvPr id="5" name="文字方塊 4"/>
          <p:cNvSpPr txBox="1"/>
          <p:nvPr/>
        </p:nvSpPr>
        <p:spPr>
          <a:xfrm>
            <a:off x="836698" y="1772632"/>
            <a:ext cx="1585690" cy="276999"/>
          </a:xfrm>
          <a:prstGeom prst="rect">
            <a:avLst/>
          </a:prstGeom>
          <a:noFill/>
        </p:spPr>
        <p:txBody>
          <a:bodyPr wrap="none" rtlCol="0">
            <a:spAutoFit/>
          </a:bodyPr>
          <a:lstStyle/>
          <a:p>
            <a:r>
              <a:rPr lang="en-US" altLang="zh-TW" sz="1200" dirty="0" smtClean="0"/>
              <a:t>10   0    30    0     5</a:t>
            </a:r>
          </a:p>
        </p:txBody>
      </p:sp>
      <p:sp>
        <p:nvSpPr>
          <p:cNvPr id="7" name="文字方塊 6"/>
          <p:cNvSpPr txBox="1"/>
          <p:nvPr/>
        </p:nvSpPr>
        <p:spPr>
          <a:xfrm>
            <a:off x="836698" y="2045314"/>
            <a:ext cx="1537600" cy="276999"/>
          </a:xfrm>
          <a:prstGeom prst="rect">
            <a:avLst/>
          </a:prstGeom>
          <a:noFill/>
        </p:spPr>
        <p:txBody>
          <a:bodyPr wrap="none" rtlCol="0">
            <a:spAutoFit/>
          </a:bodyPr>
          <a:lstStyle/>
          <a:p>
            <a:r>
              <a:rPr lang="en-US" altLang="zh-TW" sz="1200" dirty="0" smtClean="0"/>
              <a:t>20   5    15    </a:t>
            </a:r>
            <a:r>
              <a:rPr lang="en-US" altLang="zh-TW" sz="1200" dirty="0"/>
              <a:t>5</a:t>
            </a:r>
            <a:r>
              <a:rPr lang="en-US" altLang="zh-TW" sz="1200" dirty="0" smtClean="0"/>
              <a:t>     </a:t>
            </a:r>
            <a:r>
              <a:rPr lang="en-US" altLang="zh-TW" sz="1200" dirty="0"/>
              <a:t>0</a:t>
            </a:r>
            <a:endParaRPr lang="en-US" altLang="zh-TW" sz="1200" dirty="0" smtClean="0"/>
          </a:p>
        </p:txBody>
      </p:sp>
      <p:sp>
        <p:nvSpPr>
          <p:cNvPr id="8" name="文字方塊 7"/>
          <p:cNvSpPr txBox="1"/>
          <p:nvPr/>
        </p:nvSpPr>
        <p:spPr>
          <a:xfrm>
            <a:off x="836698" y="2298211"/>
            <a:ext cx="1633781" cy="276999"/>
          </a:xfrm>
          <a:prstGeom prst="rect">
            <a:avLst/>
          </a:prstGeom>
          <a:noFill/>
        </p:spPr>
        <p:txBody>
          <a:bodyPr wrap="none" rtlCol="0">
            <a:spAutoFit/>
          </a:bodyPr>
          <a:lstStyle/>
          <a:p>
            <a:r>
              <a:rPr lang="en-US" altLang="zh-TW" sz="1200" dirty="0" smtClean="0"/>
              <a:t> 0    0    5    15    20</a:t>
            </a:r>
          </a:p>
        </p:txBody>
      </p:sp>
      <p:sp>
        <p:nvSpPr>
          <p:cNvPr id="9" name="文字方塊 8"/>
          <p:cNvSpPr txBox="1"/>
          <p:nvPr/>
        </p:nvSpPr>
        <p:spPr>
          <a:xfrm>
            <a:off x="834069" y="2485705"/>
            <a:ext cx="1550424" cy="276999"/>
          </a:xfrm>
          <a:prstGeom prst="rect">
            <a:avLst/>
          </a:prstGeom>
          <a:noFill/>
        </p:spPr>
        <p:txBody>
          <a:bodyPr wrap="none" rtlCol="0">
            <a:spAutoFit/>
          </a:bodyPr>
          <a:lstStyle/>
          <a:p>
            <a:r>
              <a:rPr lang="en-US" altLang="zh-TW" sz="1200" dirty="0" smtClean="0"/>
              <a:t>15   0     0     5     0</a:t>
            </a:r>
          </a:p>
        </p:txBody>
      </p:sp>
      <p:sp>
        <p:nvSpPr>
          <p:cNvPr id="10" name="文字方塊 9"/>
          <p:cNvSpPr txBox="1"/>
          <p:nvPr/>
        </p:nvSpPr>
        <p:spPr>
          <a:xfrm>
            <a:off x="832581" y="2728940"/>
            <a:ext cx="1550424" cy="276999"/>
          </a:xfrm>
          <a:prstGeom prst="rect">
            <a:avLst/>
          </a:prstGeom>
          <a:noFill/>
        </p:spPr>
        <p:txBody>
          <a:bodyPr wrap="none" rtlCol="0">
            <a:spAutoFit/>
          </a:bodyPr>
          <a:lstStyle/>
          <a:p>
            <a:r>
              <a:rPr lang="en-US" altLang="zh-TW" sz="1200" dirty="0" smtClean="0"/>
              <a:t> 5    5    10    0     </a:t>
            </a:r>
            <a:r>
              <a:rPr lang="en-US" altLang="zh-TW" sz="1200" dirty="0"/>
              <a:t>0</a:t>
            </a:r>
            <a:endParaRPr lang="en-US" altLang="zh-TW" sz="1200" dirty="0" smtClean="0"/>
          </a:p>
        </p:txBody>
      </p:sp>
      <p:sp>
        <p:nvSpPr>
          <p:cNvPr id="11" name="文字方塊 10"/>
          <p:cNvSpPr txBox="1"/>
          <p:nvPr/>
        </p:nvSpPr>
        <p:spPr>
          <a:xfrm>
            <a:off x="827376" y="2901980"/>
            <a:ext cx="1633781" cy="276999"/>
          </a:xfrm>
          <a:prstGeom prst="rect">
            <a:avLst/>
          </a:prstGeom>
          <a:noFill/>
        </p:spPr>
        <p:txBody>
          <a:bodyPr wrap="none" rtlCol="0">
            <a:spAutoFit/>
          </a:bodyPr>
          <a:lstStyle/>
          <a:p>
            <a:r>
              <a:rPr lang="en-US" altLang="zh-TW" sz="1200" dirty="0"/>
              <a:t> </a:t>
            </a:r>
            <a:r>
              <a:rPr lang="en-US" altLang="zh-TW" sz="1200" dirty="0" smtClean="0"/>
              <a:t>0    5    15    5    10</a:t>
            </a:r>
          </a:p>
        </p:txBody>
      </p:sp>
      <p:sp>
        <p:nvSpPr>
          <p:cNvPr id="12" name="文字方塊 11"/>
          <p:cNvSpPr txBox="1"/>
          <p:nvPr/>
        </p:nvSpPr>
        <p:spPr>
          <a:xfrm>
            <a:off x="813988" y="3123493"/>
            <a:ext cx="1572866" cy="276999"/>
          </a:xfrm>
          <a:prstGeom prst="rect">
            <a:avLst/>
          </a:prstGeom>
          <a:noFill/>
        </p:spPr>
        <p:txBody>
          <a:bodyPr wrap="none" rtlCol="0">
            <a:spAutoFit/>
          </a:bodyPr>
          <a:lstStyle/>
          <a:p>
            <a:r>
              <a:rPr lang="en-US" altLang="zh-TW" sz="1200" dirty="0"/>
              <a:t> </a:t>
            </a:r>
            <a:r>
              <a:rPr lang="en-US" altLang="zh-TW" sz="1200" dirty="0" smtClean="0"/>
              <a:t>0   10    0    20   15</a:t>
            </a:r>
          </a:p>
        </p:txBody>
      </p:sp>
      <mc:AlternateContent xmlns:mc="http://schemas.openxmlformats.org/markup-compatibility/2006">
        <mc:Choice xmlns:a14="http://schemas.microsoft.com/office/drawing/2010/main" Requires="a14">
          <p:sp>
            <p:nvSpPr>
              <p:cNvPr id="13" name="文字方塊 12"/>
              <p:cNvSpPr txBox="1"/>
              <p:nvPr/>
            </p:nvSpPr>
            <p:spPr>
              <a:xfrm>
                <a:off x="271735" y="3556161"/>
                <a:ext cx="2763705" cy="6884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1</m:t>
                          </m:r>
                        </m:sub>
                      </m:sSub>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𝑢</m:t>
                              </m:r>
                            </m:e>
                            <m:sub>
                              <m:r>
                                <a:rPr lang="en-US" altLang="zh-TW" b="0" i="1" smtClean="0">
                                  <a:latin typeface="Cambria Math"/>
                                </a:rPr>
                                <m:t>4</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𝑢</m:t>
                              </m:r>
                            </m:e>
                            <m:sub>
                              <m:r>
                                <a:rPr lang="en-US" altLang="zh-TW" b="0" i="1" smtClean="0">
                                  <a:latin typeface="Cambria Math"/>
                                </a:rPr>
                                <m:t>5</m:t>
                              </m:r>
                            </m:sub>
                          </m:sSub>
                        </m:e>
                      </m:d>
                      <m:r>
                        <a:rPr lang="en-US" altLang="zh-TW" b="0" i="1" smtClean="0">
                          <a:latin typeface="Cambria Math"/>
                        </a:rPr>
                        <m:t>=</m:t>
                      </m:r>
                      <m:f>
                        <m:fPr>
                          <m:ctrlPr>
                            <a:rPr lang="en-US" altLang="zh-TW" b="0" i="1" smtClean="0">
                              <a:latin typeface="Cambria Math"/>
                            </a:rPr>
                          </m:ctrlPr>
                        </m:fPr>
                        <m:num>
                          <m:r>
                            <a:rPr lang="en-US" altLang="zh-TW" b="0" i="1" smtClean="0">
                              <a:latin typeface="Cambria Math"/>
                            </a:rPr>
                            <m:t>75</m:t>
                          </m:r>
                        </m:num>
                        <m:den>
                          <m:rad>
                            <m:radPr>
                              <m:degHide m:val="on"/>
                              <m:ctrlPr>
                                <a:rPr lang="en-US" altLang="zh-TW" b="0" i="1" smtClean="0">
                                  <a:latin typeface="Cambria Math"/>
                                </a:rPr>
                              </m:ctrlPr>
                            </m:radPr>
                            <m:deg/>
                            <m:e>
                              <m:r>
                                <a:rPr lang="en-US" altLang="zh-TW" b="0" i="1" smtClean="0">
                                  <a:latin typeface="Cambria Math"/>
                                </a:rPr>
                                <m:t>250</m:t>
                              </m:r>
                            </m:e>
                          </m:rad>
                          <m:r>
                            <a:rPr lang="en-US" altLang="zh-TW" b="0" i="1" smtClean="0">
                              <a:latin typeface="Cambria Math"/>
                              <a:ea typeface="Cambria Math"/>
                            </a:rPr>
                            <m:t>∙</m:t>
                          </m:r>
                          <m:rad>
                            <m:radPr>
                              <m:degHide m:val="on"/>
                              <m:ctrlPr>
                                <a:rPr lang="en-US" altLang="zh-TW" b="0" i="1" smtClean="0">
                                  <a:latin typeface="Cambria Math"/>
                                  <a:ea typeface="Cambria Math"/>
                                </a:rPr>
                              </m:ctrlPr>
                            </m:radPr>
                            <m:deg/>
                            <m:e>
                              <m:r>
                                <a:rPr lang="en-US" altLang="zh-TW" b="0" i="1" smtClean="0">
                                  <a:latin typeface="Cambria Math"/>
                                  <a:ea typeface="Cambria Math"/>
                                </a:rPr>
                                <m:t>150</m:t>
                              </m:r>
                            </m:e>
                          </m:rad>
                        </m:den>
                      </m:f>
                    </m:oMath>
                  </m:oMathPara>
                </a14:m>
                <a:endParaRPr lang="zh-TW" altLang="en-US" dirty="0"/>
              </a:p>
            </p:txBody>
          </p:sp>
        </mc:Choice>
        <mc:Fallback>
          <p:sp>
            <p:nvSpPr>
              <p:cNvPr id="13" name="文字方塊 12"/>
              <p:cNvSpPr txBox="1">
                <a:spLocks noRot="1" noChangeAspect="1" noMove="1" noResize="1" noEditPoints="1" noAdjustHandles="1" noChangeArrowheads="1" noChangeShapeType="1" noTextEdit="1"/>
              </p:cNvSpPr>
              <p:nvPr/>
            </p:nvSpPr>
            <p:spPr>
              <a:xfrm>
                <a:off x="271735" y="3556161"/>
                <a:ext cx="2763705" cy="688458"/>
              </a:xfrm>
              <a:prstGeom prst="rect">
                <a:avLst/>
              </a:prstGeom>
              <a:blipFill rotWithShape="1">
                <a:blip r:embed="rId4"/>
                <a:stretch>
                  <a:fillRect/>
                </a:stretch>
              </a:blipFill>
            </p:spPr>
            <p:txBody>
              <a:bodyPr/>
              <a:lstStyle/>
              <a:p>
                <a:r>
                  <a:rPr lang="zh-TW" altLang="en-US">
                    <a:noFill/>
                  </a:rPr>
                  <a:t> </a:t>
                </a:r>
              </a:p>
            </p:txBody>
          </p:sp>
        </mc:Fallback>
      </mc:AlternateContent>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4770" y="139153"/>
            <a:ext cx="3146126" cy="223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0889" y="329109"/>
            <a:ext cx="2854854" cy="191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7" name="文字方塊 16"/>
              <p:cNvSpPr txBox="1"/>
              <p:nvPr/>
            </p:nvSpPr>
            <p:spPr>
              <a:xfrm>
                <a:off x="3487206" y="2440486"/>
                <a:ext cx="2339423" cy="6830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2</m:t>
                          </m:r>
                        </m:sub>
                      </m:sSub>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𝑢</m:t>
                              </m:r>
                            </m:e>
                            <m:sub>
                              <m:r>
                                <a:rPr lang="en-US" altLang="zh-TW" b="0" i="1" smtClean="0">
                                  <a:latin typeface="Cambria Math"/>
                                </a:rPr>
                                <m:t>4</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𝑢</m:t>
                              </m:r>
                            </m:e>
                            <m:sub>
                              <m:r>
                                <a:rPr lang="en-US" altLang="zh-TW" b="0" i="1" smtClean="0">
                                  <a:latin typeface="Cambria Math"/>
                                </a:rPr>
                                <m:t>5</m:t>
                              </m:r>
                            </m:sub>
                          </m:sSub>
                        </m:e>
                      </m:d>
                      <m:r>
                        <a:rPr lang="en-US" altLang="zh-TW" b="0" i="1" smtClean="0">
                          <a:latin typeface="Cambria Math"/>
                        </a:rPr>
                        <m:t>=</m:t>
                      </m:r>
                      <m:f>
                        <m:fPr>
                          <m:ctrlPr>
                            <a:rPr lang="en-US" altLang="zh-TW" b="0" i="1" smtClean="0">
                              <a:latin typeface="Cambria Math"/>
                            </a:rPr>
                          </m:ctrlPr>
                        </m:fPr>
                        <m:num>
                          <m:r>
                            <a:rPr lang="en-US" altLang="zh-TW" b="0" i="1" smtClean="0">
                              <a:latin typeface="Cambria Math"/>
                            </a:rPr>
                            <m:t>2</m:t>
                          </m:r>
                        </m:num>
                        <m:den>
                          <m:rad>
                            <m:radPr>
                              <m:degHide m:val="on"/>
                              <m:ctrlPr>
                                <a:rPr lang="en-US" altLang="zh-TW" b="0" i="1" smtClean="0">
                                  <a:latin typeface="Cambria Math"/>
                                </a:rPr>
                              </m:ctrlPr>
                            </m:radPr>
                            <m:deg/>
                            <m:e>
                              <m:r>
                                <a:rPr lang="en-US" altLang="zh-TW" b="0" i="1" smtClean="0">
                                  <a:latin typeface="Cambria Math"/>
                                </a:rPr>
                                <m:t>3</m:t>
                              </m:r>
                            </m:e>
                          </m:rad>
                          <m:r>
                            <a:rPr lang="en-US" altLang="zh-TW" b="0" i="1" smtClean="0">
                              <a:latin typeface="Cambria Math"/>
                              <a:ea typeface="Cambria Math"/>
                            </a:rPr>
                            <m:t>∙</m:t>
                          </m:r>
                          <m:rad>
                            <m:radPr>
                              <m:degHide m:val="on"/>
                              <m:ctrlPr>
                                <a:rPr lang="en-US" altLang="zh-TW" b="0" i="1" smtClean="0">
                                  <a:latin typeface="Cambria Math"/>
                                  <a:ea typeface="Cambria Math"/>
                                </a:rPr>
                              </m:ctrlPr>
                            </m:radPr>
                            <m:deg/>
                            <m:e>
                              <m:r>
                                <a:rPr lang="en-US" altLang="zh-TW" b="0" i="1" smtClean="0">
                                  <a:latin typeface="Cambria Math"/>
                                  <a:ea typeface="Cambria Math"/>
                                </a:rPr>
                                <m:t>2</m:t>
                              </m:r>
                            </m:e>
                          </m:rad>
                        </m:den>
                      </m:f>
                    </m:oMath>
                  </m:oMathPara>
                </a14:m>
                <a:endParaRPr lang="zh-TW" altLang="en-US" dirty="0"/>
              </a:p>
            </p:txBody>
          </p:sp>
        </mc:Choice>
        <mc:Fallback>
          <p:sp>
            <p:nvSpPr>
              <p:cNvPr id="17" name="文字方塊 16"/>
              <p:cNvSpPr txBox="1">
                <a:spLocks noRot="1" noChangeAspect="1" noMove="1" noResize="1" noEditPoints="1" noAdjustHandles="1" noChangeArrowheads="1" noChangeShapeType="1" noTextEdit="1"/>
              </p:cNvSpPr>
              <p:nvPr/>
            </p:nvSpPr>
            <p:spPr>
              <a:xfrm>
                <a:off x="3487206" y="2440486"/>
                <a:ext cx="2339423" cy="683007"/>
              </a:xfrm>
              <a:prstGeom prst="rect">
                <a:avLst/>
              </a:prstGeom>
              <a:blipFill rotWithShape="1">
                <a:blip r:embed="rId7"/>
                <a:stretch>
                  <a:fillRect/>
                </a:stretch>
              </a:blipFill>
            </p:spPr>
            <p:txBody>
              <a:bodyPr/>
              <a:lstStyle/>
              <a:p>
                <a:r>
                  <a:rPr lang="zh-TW" altLang="en-US">
                    <a:noFill/>
                  </a:rPr>
                  <a:t> </a:t>
                </a:r>
              </a:p>
            </p:txBody>
          </p:sp>
        </mc:Fallback>
      </mc:AlternateContent>
      <p:sp>
        <p:nvSpPr>
          <p:cNvPr id="18" name="文字方塊 17"/>
          <p:cNvSpPr txBox="1"/>
          <p:nvPr/>
        </p:nvSpPr>
        <p:spPr>
          <a:xfrm>
            <a:off x="197487" y="4406248"/>
            <a:ext cx="5053306" cy="1077218"/>
          </a:xfrm>
          <a:prstGeom prst="rect">
            <a:avLst/>
          </a:prstGeom>
          <a:noFill/>
        </p:spPr>
        <p:txBody>
          <a:bodyPr wrap="none" rtlCol="0">
            <a:spAutoFit/>
          </a:bodyPr>
          <a:lstStyle/>
          <a:p>
            <a:pPr marL="285750" indent="-285750">
              <a:buFont typeface="Arial" pitchFamily="34" charset="0"/>
              <a:buChar char="•"/>
            </a:pPr>
            <a:r>
              <a:rPr lang="en-US" altLang="zh-TW" sz="1600" dirty="0" smtClean="0"/>
              <a:t>Ex : “http</a:t>
            </a:r>
            <a:r>
              <a:rPr lang="en-US" altLang="zh-TW" sz="1600" dirty="0"/>
              <a:t>://en.wikipedia.org/wiki/Harry Shum</a:t>
            </a:r>
            <a:r>
              <a:rPr lang="en-US" altLang="zh-TW" sz="1600" dirty="0" smtClean="0"/>
              <a:t>”</a:t>
            </a:r>
            <a:endParaRPr lang="en-US" altLang="zh-TW" sz="1600" dirty="0"/>
          </a:p>
          <a:p>
            <a:pPr marL="285750" indent="-285750">
              <a:buFont typeface="Arial" pitchFamily="34" charset="0"/>
              <a:buChar char="•"/>
            </a:pPr>
            <a:r>
              <a:rPr lang="en-US" altLang="zh-TW" sz="1600" dirty="0" smtClean="0"/>
              <a:t>Based on </a:t>
            </a:r>
            <a:r>
              <a:rPr lang="en-US" altLang="zh-TW" sz="1600" dirty="0"/>
              <a:t>the </a:t>
            </a:r>
            <a:r>
              <a:rPr lang="en-US" altLang="zh-TW" sz="1600" b="1" dirty="0"/>
              <a:t>slash</a:t>
            </a:r>
            <a:r>
              <a:rPr lang="en-US" altLang="zh-TW" sz="1600" dirty="0"/>
              <a:t> </a:t>
            </a:r>
            <a:r>
              <a:rPr lang="en-US" altLang="zh-TW" sz="1600" dirty="0" smtClean="0"/>
              <a:t>symbols</a:t>
            </a:r>
          </a:p>
          <a:p>
            <a:pPr marL="285750" indent="-285750">
              <a:buFont typeface="Arial" pitchFamily="34" charset="0"/>
              <a:buChar char="•"/>
            </a:pPr>
            <a:r>
              <a:rPr lang="en-US" altLang="zh-TW" sz="1600" dirty="0"/>
              <a:t>Features : Baseline, URI Components, </a:t>
            </a:r>
            <a:r>
              <a:rPr lang="en-US" altLang="zh-TW" sz="1600" dirty="0" smtClean="0"/>
              <a:t>Length, etc.</a:t>
            </a:r>
          </a:p>
          <a:p>
            <a:pPr marL="285750" indent="-285750">
              <a:buFont typeface="Arial" pitchFamily="34" charset="0"/>
              <a:buChar char="•"/>
            </a:pPr>
            <a:r>
              <a:rPr lang="en-US" altLang="zh-TW" sz="1600" dirty="0" smtClean="0"/>
              <a:t>Segment </a:t>
            </a:r>
            <a:r>
              <a:rPr lang="en-US" altLang="zh-TW" sz="1600" dirty="0"/>
              <a:t>a URL into tokens</a:t>
            </a:r>
            <a:endParaRPr lang="zh-TW" altLang="en-US" sz="1600" dirty="0"/>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552" y="3201084"/>
            <a:ext cx="2476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文字方塊 19"/>
          <p:cNvSpPr txBox="1"/>
          <p:nvPr/>
        </p:nvSpPr>
        <p:spPr>
          <a:xfrm>
            <a:off x="6515717" y="2848799"/>
            <a:ext cx="1435008" cy="276999"/>
          </a:xfrm>
          <a:prstGeom prst="rect">
            <a:avLst/>
          </a:prstGeom>
          <a:noFill/>
        </p:spPr>
        <p:txBody>
          <a:bodyPr wrap="none" rtlCol="0">
            <a:spAutoFit/>
          </a:bodyPr>
          <a:lstStyle/>
          <a:p>
            <a:r>
              <a:rPr lang="en-US" altLang="zh-TW" sz="1200" dirty="0"/>
              <a:t>t</a:t>
            </a:r>
            <a:r>
              <a:rPr lang="en-US" altLang="zh-TW" sz="1200" dirty="0" smtClean="0"/>
              <a:t>1   </a:t>
            </a:r>
            <a:r>
              <a:rPr lang="en-US" altLang="zh-TW" sz="1200" dirty="0"/>
              <a:t>t</a:t>
            </a:r>
            <a:r>
              <a:rPr lang="en-US" altLang="zh-TW" sz="1200" dirty="0" smtClean="0"/>
              <a:t>2   </a:t>
            </a:r>
            <a:r>
              <a:rPr lang="en-US" altLang="zh-TW" sz="1200" dirty="0"/>
              <a:t>t</a:t>
            </a:r>
            <a:r>
              <a:rPr lang="en-US" altLang="zh-TW" sz="1200" dirty="0" smtClean="0"/>
              <a:t>3   </a:t>
            </a:r>
            <a:r>
              <a:rPr lang="en-US" altLang="zh-TW" sz="1200" dirty="0"/>
              <a:t>t</a:t>
            </a:r>
            <a:r>
              <a:rPr lang="en-US" altLang="zh-TW" sz="1200" dirty="0" smtClean="0"/>
              <a:t>4   </a:t>
            </a:r>
            <a:r>
              <a:rPr lang="en-US" altLang="zh-TW" sz="1200" dirty="0"/>
              <a:t>t</a:t>
            </a:r>
            <a:r>
              <a:rPr lang="en-US" altLang="zh-TW" sz="1200" dirty="0" smtClean="0"/>
              <a:t>5</a:t>
            </a:r>
            <a:endParaRPr lang="zh-TW" altLang="en-US" sz="1200" dirty="0"/>
          </a:p>
        </p:txBody>
      </p:sp>
      <p:sp>
        <p:nvSpPr>
          <p:cNvPr id="21" name="文字方塊 20"/>
          <p:cNvSpPr txBox="1"/>
          <p:nvPr/>
        </p:nvSpPr>
        <p:spPr>
          <a:xfrm>
            <a:off x="6538629" y="3125798"/>
            <a:ext cx="1418978" cy="276999"/>
          </a:xfrm>
          <a:prstGeom prst="rect">
            <a:avLst/>
          </a:prstGeom>
          <a:noFill/>
        </p:spPr>
        <p:txBody>
          <a:bodyPr wrap="none" rtlCol="0">
            <a:spAutoFit/>
          </a:bodyPr>
          <a:lstStyle/>
          <a:p>
            <a:r>
              <a:rPr lang="en-US" altLang="zh-TW" sz="1200" dirty="0" smtClean="0"/>
              <a:t>1    0    0    </a:t>
            </a:r>
            <a:r>
              <a:rPr lang="en-US" altLang="zh-TW" sz="1200" dirty="0"/>
              <a:t>1</a:t>
            </a:r>
            <a:r>
              <a:rPr lang="en-US" altLang="zh-TW" sz="1200" dirty="0" smtClean="0"/>
              <a:t>    </a:t>
            </a:r>
            <a:r>
              <a:rPr lang="en-US" altLang="zh-TW" sz="1200" dirty="0" smtClean="0"/>
              <a:t>0</a:t>
            </a:r>
            <a:endParaRPr lang="en-US" altLang="zh-TW" sz="1200" dirty="0" smtClean="0"/>
          </a:p>
        </p:txBody>
      </p:sp>
      <p:sp>
        <p:nvSpPr>
          <p:cNvPr id="22" name="文字方塊 21"/>
          <p:cNvSpPr txBox="1"/>
          <p:nvPr/>
        </p:nvSpPr>
        <p:spPr>
          <a:xfrm>
            <a:off x="6538629" y="3398480"/>
            <a:ext cx="1418978" cy="276999"/>
          </a:xfrm>
          <a:prstGeom prst="rect">
            <a:avLst/>
          </a:prstGeom>
          <a:noFill/>
        </p:spPr>
        <p:txBody>
          <a:bodyPr wrap="none" rtlCol="0">
            <a:spAutoFit/>
          </a:bodyPr>
          <a:lstStyle/>
          <a:p>
            <a:r>
              <a:rPr lang="en-US" altLang="zh-TW" sz="1200" dirty="0"/>
              <a:t>1</a:t>
            </a:r>
            <a:r>
              <a:rPr lang="en-US" altLang="zh-TW" sz="1200" dirty="0" smtClean="0"/>
              <a:t>    0    1    </a:t>
            </a:r>
            <a:r>
              <a:rPr lang="en-US" altLang="zh-TW" sz="1200" dirty="0"/>
              <a:t>1</a:t>
            </a:r>
            <a:r>
              <a:rPr lang="en-US" altLang="zh-TW" sz="1200" dirty="0" smtClean="0"/>
              <a:t>    0</a:t>
            </a:r>
            <a:endParaRPr lang="en-US" altLang="zh-TW" sz="1200" dirty="0" smtClean="0"/>
          </a:p>
        </p:txBody>
      </p:sp>
      <p:sp>
        <p:nvSpPr>
          <p:cNvPr id="23" name="文字方塊 22"/>
          <p:cNvSpPr txBox="1"/>
          <p:nvPr/>
        </p:nvSpPr>
        <p:spPr>
          <a:xfrm>
            <a:off x="6538629" y="3651377"/>
            <a:ext cx="1370888" cy="276999"/>
          </a:xfrm>
          <a:prstGeom prst="rect">
            <a:avLst/>
          </a:prstGeom>
          <a:noFill/>
        </p:spPr>
        <p:txBody>
          <a:bodyPr wrap="none" rtlCol="0">
            <a:spAutoFit/>
          </a:bodyPr>
          <a:lstStyle/>
          <a:p>
            <a:r>
              <a:rPr lang="en-US" altLang="zh-TW" sz="1200" dirty="0"/>
              <a:t>0</a:t>
            </a:r>
            <a:r>
              <a:rPr lang="en-US" altLang="zh-TW" sz="1200" dirty="0" smtClean="0"/>
              <a:t>    </a:t>
            </a:r>
            <a:r>
              <a:rPr lang="en-US" altLang="zh-TW" sz="1200" dirty="0" smtClean="0"/>
              <a:t>0    </a:t>
            </a:r>
            <a:r>
              <a:rPr lang="en-US" altLang="zh-TW" sz="1200" dirty="0" smtClean="0"/>
              <a:t>1    1    1</a:t>
            </a:r>
            <a:endParaRPr lang="en-US" altLang="zh-TW" sz="1200" dirty="0" smtClean="0"/>
          </a:p>
        </p:txBody>
      </p:sp>
      <p:sp>
        <p:nvSpPr>
          <p:cNvPr id="24" name="文字方塊 23"/>
          <p:cNvSpPr txBox="1"/>
          <p:nvPr/>
        </p:nvSpPr>
        <p:spPr>
          <a:xfrm>
            <a:off x="6536000" y="3838871"/>
            <a:ext cx="1418978" cy="276999"/>
          </a:xfrm>
          <a:prstGeom prst="rect">
            <a:avLst/>
          </a:prstGeom>
          <a:noFill/>
        </p:spPr>
        <p:txBody>
          <a:bodyPr wrap="none" rtlCol="0">
            <a:spAutoFit/>
          </a:bodyPr>
          <a:lstStyle/>
          <a:p>
            <a:r>
              <a:rPr lang="en-US" altLang="zh-TW" sz="1200" dirty="0" smtClean="0"/>
              <a:t>1    0    0    1    0</a:t>
            </a:r>
            <a:endParaRPr lang="en-US" altLang="zh-TW" sz="1200" dirty="0" smtClean="0"/>
          </a:p>
        </p:txBody>
      </p:sp>
      <p:sp>
        <p:nvSpPr>
          <p:cNvPr id="25" name="文字方塊 24"/>
          <p:cNvSpPr txBox="1"/>
          <p:nvPr/>
        </p:nvSpPr>
        <p:spPr>
          <a:xfrm>
            <a:off x="6534512" y="4082106"/>
            <a:ext cx="1418978" cy="276999"/>
          </a:xfrm>
          <a:prstGeom prst="rect">
            <a:avLst/>
          </a:prstGeom>
          <a:noFill/>
        </p:spPr>
        <p:txBody>
          <a:bodyPr wrap="none" rtlCol="0">
            <a:spAutoFit/>
          </a:bodyPr>
          <a:lstStyle/>
          <a:p>
            <a:r>
              <a:rPr lang="en-US" altLang="zh-TW" sz="1200" dirty="0"/>
              <a:t>1</a:t>
            </a:r>
            <a:r>
              <a:rPr lang="en-US" altLang="zh-TW" sz="1200" dirty="0" smtClean="0"/>
              <a:t>    </a:t>
            </a:r>
            <a:r>
              <a:rPr lang="en-US" altLang="zh-TW" sz="1200" dirty="0"/>
              <a:t>1</a:t>
            </a:r>
            <a:r>
              <a:rPr lang="en-US" altLang="zh-TW" sz="1200" dirty="0" smtClean="0"/>
              <a:t>    1    </a:t>
            </a:r>
            <a:r>
              <a:rPr lang="en-US" altLang="zh-TW" sz="1200" dirty="0" smtClean="0"/>
              <a:t>0    </a:t>
            </a:r>
            <a:r>
              <a:rPr lang="en-US" altLang="zh-TW" sz="1200" dirty="0" smtClean="0"/>
              <a:t>0</a:t>
            </a:r>
            <a:endParaRPr lang="en-US" altLang="zh-TW" sz="1200" dirty="0" smtClean="0"/>
          </a:p>
        </p:txBody>
      </p:sp>
      <p:sp>
        <p:nvSpPr>
          <p:cNvPr id="26" name="文字方塊 25"/>
          <p:cNvSpPr txBox="1"/>
          <p:nvPr/>
        </p:nvSpPr>
        <p:spPr>
          <a:xfrm>
            <a:off x="6529307" y="4255146"/>
            <a:ext cx="1370888" cy="276999"/>
          </a:xfrm>
          <a:prstGeom prst="rect">
            <a:avLst/>
          </a:prstGeom>
          <a:noFill/>
        </p:spPr>
        <p:txBody>
          <a:bodyPr wrap="none" rtlCol="0">
            <a:spAutoFit/>
          </a:bodyPr>
          <a:lstStyle/>
          <a:p>
            <a:r>
              <a:rPr lang="en-US" altLang="zh-TW" sz="1200" dirty="0" smtClean="0"/>
              <a:t>0    </a:t>
            </a:r>
            <a:r>
              <a:rPr lang="en-US" altLang="zh-TW" sz="1200" dirty="0"/>
              <a:t>1</a:t>
            </a:r>
            <a:r>
              <a:rPr lang="en-US" altLang="zh-TW" sz="1200" dirty="0" smtClean="0"/>
              <a:t>    1    </a:t>
            </a:r>
            <a:r>
              <a:rPr lang="en-US" altLang="zh-TW" sz="1200" dirty="0" smtClean="0"/>
              <a:t>0</a:t>
            </a:r>
            <a:r>
              <a:rPr lang="en-US" altLang="zh-TW" sz="1200" dirty="0" smtClean="0"/>
              <a:t>    0</a:t>
            </a:r>
            <a:endParaRPr lang="en-US" altLang="zh-TW" sz="1200" dirty="0" smtClean="0"/>
          </a:p>
        </p:txBody>
      </p:sp>
      <p:sp>
        <p:nvSpPr>
          <p:cNvPr id="27" name="文字方塊 26"/>
          <p:cNvSpPr txBox="1"/>
          <p:nvPr/>
        </p:nvSpPr>
        <p:spPr>
          <a:xfrm>
            <a:off x="6479318" y="4476659"/>
            <a:ext cx="1418978" cy="276999"/>
          </a:xfrm>
          <a:prstGeom prst="rect">
            <a:avLst/>
          </a:prstGeom>
          <a:noFill/>
        </p:spPr>
        <p:txBody>
          <a:bodyPr wrap="none" rtlCol="0">
            <a:spAutoFit/>
          </a:bodyPr>
          <a:lstStyle/>
          <a:p>
            <a:r>
              <a:rPr lang="en-US" altLang="zh-TW" sz="1200" dirty="0"/>
              <a:t> </a:t>
            </a:r>
            <a:r>
              <a:rPr lang="en-US" altLang="zh-TW" sz="1200" dirty="0" smtClean="0"/>
              <a:t>0   </a:t>
            </a:r>
            <a:r>
              <a:rPr lang="en-US" altLang="zh-TW" sz="1200" dirty="0" smtClean="0"/>
              <a:t> 1    </a:t>
            </a:r>
            <a:r>
              <a:rPr lang="en-US" altLang="zh-TW" sz="1200" dirty="0" smtClean="0"/>
              <a:t>0    </a:t>
            </a:r>
            <a:r>
              <a:rPr lang="en-US" altLang="zh-TW" sz="1200" dirty="0"/>
              <a:t>1</a:t>
            </a:r>
            <a:r>
              <a:rPr lang="en-US" altLang="zh-TW" sz="1200" dirty="0" smtClean="0"/>
              <a:t>    1</a:t>
            </a:r>
            <a:endParaRPr lang="en-US" altLang="zh-TW" sz="1200" dirty="0" smtClean="0"/>
          </a:p>
        </p:txBody>
      </p:sp>
      <mc:AlternateContent xmlns:mc="http://schemas.openxmlformats.org/markup-compatibility/2006">
        <mc:Choice xmlns:a14="http://schemas.microsoft.com/office/drawing/2010/main" Requires="a14">
          <p:sp>
            <p:nvSpPr>
              <p:cNvPr id="28" name="文字方塊 27"/>
              <p:cNvSpPr txBox="1"/>
              <p:nvPr/>
            </p:nvSpPr>
            <p:spPr>
              <a:xfrm>
                <a:off x="5809745" y="4911102"/>
                <a:ext cx="2339423" cy="6830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𝑆</m:t>
                          </m:r>
                        </m:e>
                        <m:sub>
                          <m:r>
                            <a:rPr lang="en-US" altLang="zh-TW" b="0" i="1" smtClean="0">
                              <a:latin typeface="Cambria Math"/>
                            </a:rPr>
                            <m:t>3</m:t>
                          </m:r>
                        </m:sub>
                      </m:sSub>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𝑢</m:t>
                              </m:r>
                            </m:e>
                            <m:sub>
                              <m:r>
                                <a:rPr lang="en-US" altLang="zh-TW" b="0" i="1" smtClean="0">
                                  <a:latin typeface="Cambria Math"/>
                                </a:rPr>
                                <m:t>4</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𝑢</m:t>
                              </m:r>
                            </m:e>
                            <m:sub>
                              <m:r>
                                <a:rPr lang="en-US" altLang="zh-TW" b="0" i="1" smtClean="0">
                                  <a:latin typeface="Cambria Math"/>
                                </a:rPr>
                                <m:t>5</m:t>
                              </m:r>
                            </m:sub>
                          </m:sSub>
                        </m:e>
                      </m:d>
                      <m:r>
                        <a:rPr lang="en-US" altLang="zh-TW" b="0" i="1" smtClean="0">
                          <a:latin typeface="Cambria Math"/>
                        </a:rPr>
                        <m:t>=</m:t>
                      </m:r>
                      <m:f>
                        <m:fPr>
                          <m:ctrlPr>
                            <a:rPr lang="en-US" altLang="zh-TW" b="0" i="1" smtClean="0">
                              <a:latin typeface="Cambria Math"/>
                            </a:rPr>
                          </m:ctrlPr>
                        </m:fPr>
                        <m:num>
                          <m:r>
                            <a:rPr lang="en-US" altLang="zh-TW" b="0" i="1" smtClean="0">
                              <a:latin typeface="Cambria Math"/>
                            </a:rPr>
                            <m:t>1</m:t>
                          </m:r>
                        </m:num>
                        <m:den>
                          <m:rad>
                            <m:radPr>
                              <m:degHide m:val="on"/>
                              <m:ctrlPr>
                                <a:rPr lang="en-US" altLang="zh-TW" b="0" i="1" smtClean="0">
                                  <a:latin typeface="Cambria Math"/>
                                </a:rPr>
                              </m:ctrlPr>
                            </m:radPr>
                            <m:deg/>
                            <m:e>
                              <m:r>
                                <a:rPr lang="en-US" altLang="zh-TW" b="0" i="1" smtClean="0">
                                  <a:latin typeface="Cambria Math"/>
                                </a:rPr>
                                <m:t>2</m:t>
                              </m:r>
                            </m:e>
                          </m:rad>
                          <m:r>
                            <a:rPr lang="en-US" altLang="zh-TW" b="0" i="1" smtClean="0">
                              <a:latin typeface="Cambria Math"/>
                              <a:ea typeface="Cambria Math"/>
                            </a:rPr>
                            <m:t>∙</m:t>
                          </m:r>
                          <m:rad>
                            <m:radPr>
                              <m:degHide m:val="on"/>
                              <m:ctrlPr>
                                <a:rPr lang="en-US" altLang="zh-TW" b="0" i="1" smtClean="0">
                                  <a:latin typeface="Cambria Math"/>
                                  <a:ea typeface="Cambria Math"/>
                                </a:rPr>
                              </m:ctrlPr>
                            </m:radPr>
                            <m:deg/>
                            <m:e>
                              <m:r>
                                <a:rPr lang="en-US" altLang="zh-TW" b="0" i="1" smtClean="0">
                                  <a:latin typeface="Cambria Math"/>
                                  <a:ea typeface="Cambria Math"/>
                                </a:rPr>
                                <m:t>3</m:t>
                              </m:r>
                            </m:e>
                          </m:rad>
                        </m:den>
                      </m:f>
                    </m:oMath>
                  </m:oMathPara>
                </a14:m>
                <a:endParaRPr lang="zh-TW" altLang="en-US" dirty="0"/>
              </a:p>
            </p:txBody>
          </p:sp>
        </mc:Choice>
        <mc:Fallback>
          <p:sp>
            <p:nvSpPr>
              <p:cNvPr id="28" name="文字方塊 27"/>
              <p:cNvSpPr txBox="1">
                <a:spLocks noRot="1" noChangeAspect="1" noMove="1" noResize="1" noEditPoints="1" noAdjustHandles="1" noChangeArrowheads="1" noChangeShapeType="1" noTextEdit="1"/>
              </p:cNvSpPr>
              <p:nvPr/>
            </p:nvSpPr>
            <p:spPr>
              <a:xfrm>
                <a:off x="5809745" y="4911102"/>
                <a:ext cx="2339423" cy="683007"/>
              </a:xfrm>
              <a:prstGeom prst="rect">
                <a:avLst/>
              </a:prstGeom>
              <a:blipFill rotWithShape="1">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699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p:bldP spid="18" grpId="0"/>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Clustering</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sz="2400" dirty="0" smtClean="0"/>
                  <a:t>Algorithm</a:t>
                </a:r>
              </a:p>
              <a:p>
                <a:pPr marL="457200" lvl="1" indent="0">
                  <a:buNone/>
                </a:pPr>
                <a:r>
                  <a:rPr lang="en-US" altLang="zh-TW" sz="2000" dirty="0" smtClean="0"/>
                  <a:t>Step 1:</a:t>
                </a:r>
              </a:p>
              <a:p>
                <a:pPr marL="857250" lvl="2" indent="0">
                  <a:buNone/>
                </a:pPr>
                <a:r>
                  <a:rPr lang="en-US" altLang="zh-TW" sz="1800" dirty="0" smtClean="0"/>
                  <a:t>Select </a:t>
                </a:r>
                <a:r>
                  <a:rPr lang="en-US" altLang="zh-TW" sz="1800" dirty="0"/>
                  <a:t>one URL and create a new cluster </a:t>
                </a:r>
                <a:r>
                  <a:rPr lang="en-US" altLang="zh-TW" sz="1800" dirty="0" smtClean="0"/>
                  <a:t>containing the </a:t>
                </a:r>
                <a:r>
                  <a:rPr lang="en-US" altLang="zh-TW" sz="1800" dirty="0"/>
                  <a:t>URL</a:t>
                </a:r>
                <a:r>
                  <a:rPr lang="en-US" altLang="zh-TW" sz="1800" dirty="0" smtClean="0"/>
                  <a:t>.</a:t>
                </a:r>
              </a:p>
              <a:p>
                <a:pPr marL="457200" lvl="1" indent="0">
                  <a:buNone/>
                </a:pPr>
                <a:r>
                  <a:rPr lang="en-US" altLang="zh-TW" sz="2000" dirty="0" smtClean="0"/>
                  <a:t>Step 2:</a:t>
                </a:r>
                <a:endParaRPr lang="en-US" altLang="zh-TW" sz="2000" dirty="0"/>
              </a:p>
              <a:p>
                <a:pPr marL="1200150" lvl="2" indent="-342900">
                  <a:buFont typeface="+mj-lt"/>
                  <a:buAutoNum type="arabicParenR"/>
                </a:pPr>
                <a:r>
                  <a:rPr lang="en-US" altLang="zh-TW" sz="1800" dirty="0"/>
                  <a:t>Select the next URL </a:t>
                </a:r>
                <a14:m>
                  <m:oMath xmlns:m="http://schemas.openxmlformats.org/officeDocument/2006/math">
                    <m:sSub>
                      <m:sSubPr>
                        <m:ctrlPr>
                          <a:rPr lang="en-US" altLang="zh-TW" sz="1800" i="1" smtClean="0">
                            <a:latin typeface="Cambria Math"/>
                          </a:rPr>
                        </m:ctrlPr>
                      </m:sSubPr>
                      <m:e>
                        <m:r>
                          <a:rPr lang="en-US" altLang="zh-TW" sz="1800" b="0" i="1" smtClean="0">
                            <a:latin typeface="Cambria Math"/>
                          </a:rPr>
                          <m:t>𝑢</m:t>
                        </m:r>
                      </m:e>
                      <m:sub>
                        <m:r>
                          <a:rPr lang="en-US" altLang="zh-TW" sz="1800" b="0" i="1" smtClean="0">
                            <a:latin typeface="Cambria Math"/>
                          </a:rPr>
                          <m:t>𝑖</m:t>
                        </m:r>
                      </m:sub>
                    </m:sSub>
                  </m:oMath>
                </a14:m>
                <a:r>
                  <a:rPr lang="en-US" altLang="zh-TW" sz="1800" dirty="0"/>
                  <a:t>, and make a </a:t>
                </a:r>
                <a:r>
                  <a:rPr lang="en-US" altLang="zh-TW" sz="1800" dirty="0" smtClean="0"/>
                  <a:t>similarity comparison </a:t>
                </a:r>
                <a:r>
                  <a:rPr lang="en-US" altLang="zh-TW" sz="1800" dirty="0"/>
                  <a:t>between the URL and all the URLs in the </a:t>
                </a:r>
                <a:r>
                  <a:rPr lang="en-US" altLang="zh-TW" sz="1800" dirty="0" smtClean="0"/>
                  <a:t>existing clusters</a:t>
                </a:r>
                <a:r>
                  <a:rPr lang="en-US" altLang="zh-TW" sz="1800" dirty="0"/>
                  <a:t>. </a:t>
                </a:r>
                <a:endParaRPr lang="en-US" altLang="zh-TW" sz="1800" dirty="0" smtClean="0"/>
              </a:p>
              <a:p>
                <a:pPr marL="1200150" lvl="2" indent="-342900">
                  <a:buFont typeface="+mj-lt"/>
                  <a:buAutoNum type="arabicParenR"/>
                </a:pPr>
                <a:r>
                  <a:rPr lang="en-US" altLang="zh-TW" sz="1800" dirty="0" smtClean="0"/>
                  <a:t>If </a:t>
                </a:r>
                <a:r>
                  <a:rPr lang="en-US" altLang="zh-TW" sz="1800" dirty="0"/>
                  <a:t>the similarity between </a:t>
                </a:r>
                <a:r>
                  <a:rPr lang="en-US" altLang="zh-TW" sz="1800" dirty="0" smtClean="0"/>
                  <a:t>URL </a:t>
                </a:r>
                <a14:m>
                  <m:oMath xmlns:m="http://schemas.openxmlformats.org/officeDocument/2006/math">
                    <m:sSub>
                      <m:sSubPr>
                        <m:ctrlPr>
                          <a:rPr lang="en-US" altLang="zh-TW" sz="1800" i="1" smtClean="0">
                            <a:latin typeface="Cambria Math"/>
                          </a:rPr>
                        </m:ctrlPr>
                      </m:sSubPr>
                      <m:e>
                        <m:r>
                          <a:rPr lang="en-US" altLang="zh-TW" sz="1800" b="0" i="1" smtClean="0">
                            <a:latin typeface="Cambria Math"/>
                          </a:rPr>
                          <m:t>𝑢</m:t>
                        </m:r>
                      </m:e>
                      <m:sub>
                        <m:r>
                          <a:rPr lang="en-US" altLang="zh-TW" sz="1800" b="0" i="1" smtClean="0">
                            <a:latin typeface="Cambria Math"/>
                          </a:rPr>
                          <m:t>𝑖</m:t>
                        </m:r>
                      </m:sub>
                    </m:sSub>
                  </m:oMath>
                </a14:m>
                <a:r>
                  <a:rPr lang="en-US" altLang="zh-TW" sz="1800" dirty="0" smtClean="0"/>
                  <a:t> and </a:t>
                </a:r>
                <a:r>
                  <a:rPr lang="en-US" altLang="zh-TW" sz="1800" dirty="0"/>
                  <a:t>URL </a:t>
                </a:r>
                <a14:m>
                  <m:oMath xmlns:m="http://schemas.openxmlformats.org/officeDocument/2006/math">
                    <m:sSub>
                      <m:sSubPr>
                        <m:ctrlPr>
                          <a:rPr lang="en-US" altLang="zh-TW" sz="1800" i="1" smtClean="0">
                            <a:latin typeface="Cambria Math"/>
                          </a:rPr>
                        </m:ctrlPr>
                      </m:sSubPr>
                      <m:e>
                        <m:r>
                          <a:rPr lang="en-US" altLang="zh-TW" sz="1800" b="0" i="1" smtClean="0">
                            <a:latin typeface="Cambria Math"/>
                          </a:rPr>
                          <m:t>𝑢</m:t>
                        </m:r>
                      </m:e>
                      <m:sub>
                        <m:r>
                          <a:rPr lang="en-US" altLang="zh-TW" sz="1800" b="0" i="1" smtClean="0">
                            <a:latin typeface="Cambria Math"/>
                          </a:rPr>
                          <m:t>𝑗</m:t>
                        </m:r>
                      </m:sub>
                    </m:sSub>
                  </m:oMath>
                </a14:m>
                <a:r>
                  <a:rPr lang="en-US" altLang="zh-TW" sz="1800" dirty="0" smtClean="0"/>
                  <a:t> in </a:t>
                </a:r>
                <a:r>
                  <a:rPr lang="en-US" altLang="zh-TW" sz="1800" dirty="0"/>
                  <a:t>one of the clusters is larger than threshold </a:t>
                </a:r>
                <a14:m>
                  <m:oMath xmlns:m="http://schemas.openxmlformats.org/officeDocument/2006/math">
                    <m:r>
                      <a:rPr lang="zh-TW" altLang="en-US" sz="1800" b="1" i="1" smtClean="0">
                        <a:solidFill>
                          <a:srgbClr val="FF0000"/>
                        </a:solidFill>
                        <a:latin typeface="Cambria Math"/>
                      </a:rPr>
                      <m:t>𝜽</m:t>
                    </m:r>
                  </m:oMath>
                </a14:m>
                <a:r>
                  <a:rPr lang="en-US" altLang="zh-TW" sz="1800" dirty="0" smtClean="0"/>
                  <a:t>(0.3), </a:t>
                </a:r>
                <a:r>
                  <a:rPr lang="en-US" altLang="zh-TW" sz="1800" dirty="0"/>
                  <a:t>then </a:t>
                </a:r>
                <a:r>
                  <a:rPr lang="en-US" altLang="zh-TW" sz="1800" dirty="0" smtClean="0"/>
                  <a:t>move </a:t>
                </a:r>
                <a14:m>
                  <m:oMath xmlns:m="http://schemas.openxmlformats.org/officeDocument/2006/math">
                    <m:sSub>
                      <m:sSubPr>
                        <m:ctrlPr>
                          <a:rPr lang="en-US" altLang="zh-TW" sz="1800" i="1">
                            <a:latin typeface="Cambria Math"/>
                          </a:rPr>
                        </m:ctrlPr>
                      </m:sSubPr>
                      <m:e>
                        <m:r>
                          <a:rPr lang="en-US" altLang="zh-TW" sz="1800" i="1">
                            <a:latin typeface="Cambria Math"/>
                          </a:rPr>
                          <m:t>𝑢</m:t>
                        </m:r>
                      </m:e>
                      <m:sub>
                        <m:r>
                          <a:rPr lang="en-US" altLang="zh-TW" sz="1800" i="1">
                            <a:latin typeface="Cambria Math"/>
                          </a:rPr>
                          <m:t>𝑖</m:t>
                        </m:r>
                      </m:sub>
                    </m:sSub>
                  </m:oMath>
                </a14:m>
                <a:r>
                  <a:rPr lang="en-US" altLang="zh-TW" sz="1800" dirty="0" smtClean="0"/>
                  <a:t> </a:t>
                </a:r>
                <a:r>
                  <a:rPr lang="en-US" altLang="zh-TW" sz="1800" dirty="0"/>
                  <a:t>into the cluster. </a:t>
                </a:r>
                <a:endParaRPr lang="en-US" altLang="zh-TW" sz="1800" dirty="0" smtClean="0"/>
              </a:p>
              <a:p>
                <a:pPr marL="1200150" lvl="2" indent="-342900">
                  <a:buFont typeface="+mj-lt"/>
                  <a:buAutoNum type="arabicParenR"/>
                </a:pPr>
                <a:r>
                  <a:rPr lang="en-US" altLang="zh-TW" sz="1800" dirty="0" smtClean="0"/>
                  <a:t>If </a:t>
                </a:r>
                <a14:m>
                  <m:oMath xmlns:m="http://schemas.openxmlformats.org/officeDocument/2006/math">
                    <m:sSub>
                      <m:sSubPr>
                        <m:ctrlPr>
                          <a:rPr lang="en-US" altLang="zh-TW" sz="1800" i="1">
                            <a:latin typeface="Cambria Math"/>
                          </a:rPr>
                        </m:ctrlPr>
                      </m:sSubPr>
                      <m:e>
                        <m:r>
                          <a:rPr lang="en-US" altLang="zh-TW" sz="1800" i="1">
                            <a:latin typeface="Cambria Math"/>
                          </a:rPr>
                          <m:t>𝑢</m:t>
                        </m:r>
                      </m:e>
                      <m:sub>
                        <m:r>
                          <a:rPr lang="en-US" altLang="zh-TW" sz="1800" i="1">
                            <a:latin typeface="Cambria Math"/>
                          </a:rPr>
                          <m:t>𝑖</m:t>
                        </m:r>
                      </m:sub>
                    </m:sSub>
                  </m:oMath>
                </a14:m>
                <a:r>
                  <a:rPr lang="en-US" altLang="zh-TW" sz="1800" dirty="0"/>
                  <a:t> cannot be joined to any </a:t>
                </a:r>
                <a:r>
                  <a:rPr lang="en-US" altLang="zh-TW" sz="1800" dirty="0" smtClean="0"/>
                  <a:t>existing clusters</a:t>
                </a:r>
                <a:r>
                  <a:rPr lang="en-US" altLang="zh-TW" sz="1800" dirty="0"/>
                  <a:t>, create a new cluster for it.</a:t>
                </a:r>
              </a:p>
              <a:p>
                <a:pPr marL="457200" lvl="1" indent="0">
                  <a:buNone/>
                </a:pPr>
                <a:r>
                  <a:rPr lang="en-US" altLang="zh-TW" sz="2000" dirty="0" smtClean="0"/>
                  <a:t>Step 3:</a:t>
                </a:r>
                <a:endParaRPr lang="en-US" altLang="zh-TW" sz="2000" dirty="0"/>
              </a:p>
              <a:p>
                <a:pPr marL="857250" lvl="2" indent="0">
                  <a:buNone/>
                </a:pPr>
                <a:r>
                  <a:rPr lang="en-US" altLang="zh-TW" sz="1800" dirty="0"/>
                  <a:t>Finish when all the URLs are processed.</a:t>
                </a:r>
                <a:endParaRPr lang="zh-TW" altLang="en-US" sz="18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78" t="-1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6540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Postprocessing</a:t>
            </a:r>
            <a:endParaRPr lang="zh-TW" altLang="en-US" dirty="0"/>
          </a:p>
        </p:txBody>
      </p:sp>
      <p:sp>
        <p:nvSpPr>
          <p:cNvPr id="3" name="內容版面配置區 2"/>
          <p:cNvSpPr>
            <a:spLocks noGrp="1"/>
          </p:cNvSpPr>
          <p:nvPr>
            <p:ph idx="1"/>
          </p:nvPr>
        </p:nvSpPr>
        <p:spPr/>
        <p:txBody>
          <a:bodyPr/>
          <a:lstStyle/>
          <a:p>
            <a:r>
              <a:rPr lang="en-US" altLang="zh-TW" sz="2400" dirty="0"/>
              <a:t>The clusters </a:t>
            </a:r>
            <a:r>
              <a:rPr lang="en-US" altLang="zh-TW" sz="2400" dirty="0" smtClean="0"/>
              <a:t>which consist </a:t>
            </a:r>
            <a:r>
              <a:rPr lang="en-US" altLang="zh-TW" sz="2400" dirty="0"/>
              <a:t>of only one URL are </a:t>
            </a:r>
            <a:r>
              <a:rPr lang="en-US" altLang="zh-TW" sz="2400" dirty="0" smtClean="0"/>
              <a:t>excluded.</a:t>
            </a:r>
          </a:p>
          <a:p>
            <a:r>
              <a:rPr lang="en-US" altLang="zh-TW" sz="2400" dirty="0"/>
              <a:t>Each cluster </a:t>
            </a:r>
            <a:r>
              <a:rPr lang="en-US" altLang="zh-TW" sz="2400" dirty="0" smtClean="0"/>
              <a:t>represents one </a:t>
            </a:r>
            <a:r>
              <a:rPr lang="en-US" altLang="zh-TW" sz="2400" dirty="0"/>
              <a:t>subtopic of the </a:t>
            </a:r>
            <a:r>
              <a:rPr lang="en-US" altLang="zh-TW" sz="2400" dirty="0" smtClean="0"/>
              <a:t>query</a:t>
            </a:r>
          </a:p>
          <a:p>
            <a:r>
              <a:rPr lang="en-US" altLang="zh-TW" sz="2400" dirty="0" smtClean="0"/>
              <a:t>Extract keywords from </a:t>
            </a:r>
            <a:r>
              <a:rPr lang="en-US" altLang="zh-TW" sz="2400" dirty="0"/>
              <a:t>the expanded queries and assign them to </a:t>
            </a:r>
            <a:r>
              <a:rPr lang="en-US" altLang="zh-TW" sz="2400" dirty="0" smtClean="0"/>
              <a:t>the corresponding </a:t>
            </a:r>
            <a:r>
              <a:rPr lang="en-US" altLang="zh-TW" sz="2400" dirty="0"/>
              <a:t>cluster as subtopic labels</a:t>
            </a:r>
            <a:endParaRPr lang="zh-TW" alt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68" y="3943766"/>
            <a:ext cx="8128587" cy="167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856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Two Phenomena</a:t>
            </a:r>
          </a:p>
          <a:p>
            <a:r>
              <a:rPr lang="en-US" altLang="zh-TW" dirty="0" smtClean="0"/>
              <a:t>Clustering Method</a:t>
            </a:r>
          </a:p>
          <a:p>
            <a:r>
              <a:rPr lang="en-US" altLang="zh-TW" dirty="0" smtClean="0"/>
              <a:t>Experiments</a:t>
            </a:r>
          </a:p>
          <a:p>
            <a:r>
              <a:rPr lang="en-US" altLang="zh-TW" dirty="0" smtClean="0"/>
              <a:t>Applications</a:t>
            </a:r>
          </a:p>
          <a:p>
            <a:r>
              <a:rPr lang="en-US" altLang="zh-TW" dirty="0" smtClean="0"/>
              <a:t>Conclusion</a:t>
            </a:r>
            <a:endParaRPr lang="zh-TW" altLang="en-US" dirty="0"/>
          </a:p>
        </p:txBody>
      </p:sp>
    </p:spTree>
    <p:extLst>
      <p:ext uri="{BB962C8B-B14F-4D97-AF65-F5344CB8AC3E}">
        <p14:creationId xmlns:p14="http://schemas.microsoft.com/office/powerpoint/2010/main" val="12011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5"/>
                                      </p:to>
                                    </p:set>
                                    <p:animEffect filter="image" prLst="opacity: 0.5">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5"/>
                                      </p:to>
                                    </p:set>
                                    <p:animEffect filter="image" prLst="opacity: 0.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5"/>
                                      </p:to>
                                    </p:set>
                                    <p:animEffect filter="image" prLst="opacity: 0.5">
                                      <p:cBhvr rctx="IE">
                                        <p:cTn id="19" dur="indefinite"/>
                                        <p:tgtEl>
                                          <p:spTgt spid="3">
                                            <p:txEl>
                                              <p:pRg st="5" end="5"/>
                                            </p:txEl>
                                          </p:spTgt>
                                        </p:tgtEl>
                                      </p:cBhvr>
                                    </p:animEffect>
                                  </p:childTnLst>
                                </p:cTn>
                              </p:par>
                            </p:childTnLst>
                          </p:cTn>
                        </p:par>
                        <p:par>
                          <p:cTn id="20" fill="hold">
                            <p:stCondLst>
                              <p:cond delay="0"/>
                            </p:stCondLst>
                            <p:childTnLst>
                              <p:par>
                                <p:cTn id="21" presetID="34" presetClass="emph" presetSubtype="0" fill="hold" nodeType="after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0" end="0"/>
                                            </p:txEl>
                                          </p:spTgt>
                                        </p:tgtEl>
                                        <p:attrNameLst>
                                          <p:attrName>ppt_x</p:attrName>
                                          <p:attrName>ppt_y</p:attrName>
                                        </p:attrNameLst>
                                      </p:cBhvr>
                                    </p:animMotion>
                                    <p:animRot by="1500000">
                                      <p:cBhvr>
                                        <p:cTn id="23" dur="125" fill="hold">
                                          <p:stCondLst>
                                            <p:cond delay="0"/>
                                          </p:stCondLst>
                                        </p:cTn>
                                        <p:tgtEl>
                                          <p:spTgt spid="3">
                                            <p:txEl>
                                              <p:pRg st="0" end="0"/>
                                            </p:txEl>
                                          </p:spTgt>
                                        </p:tgtEl>
                                        <p:attrNameLst>
                                          <p:attrName>r</p:attrName>
                                        </p:attrNameLst>
                                      </p:cBhvr>
                                    </p:animRot>
                                    <p:animRot by="-1500000">
                                      <p:cBhvr>
                                        <p:cTn id="24" dur="125" fill="hold">
                                          <p:stCondLst>
                                            <p:cond delay="125"/>
                                          </p:stCondLst>
                                        </p:cTn>
                                        <p:tgtEl>
                                          <p:spTgt spid="3">
                                            <p:txEl>
                                              <p:pRg st="0" end="0"/>
                                            </p:txEl>
                                          </p:spTgt>
                                        </p:tgtEl>
                                        <p:attrNameLst>
                                          <p:attrName>r</p:attrName>
                                        </p:attrNameLst>
                                      </p:cBhvr>
                                    </p:animRot>
                                    <p:animRot by="-1500000">
                                      <p:cBhvr>
                                        <p:cTn id="25" dur="125" fill="hold">
                                          <p:stCondLst>
                                            <p:cond delay="250"/>
                                          </p:stCondLst>
                                        </p:cTn>
                                        <p:tgtEl>
                                          <p:spTgt spid="3">
                                            <p:txEl>
                                              <p:pRg st="0" end="0"/>
                                            </p:txEl>
                                          </p:spTgt>
                                        </p:tgtEl>
                                        <p:attrNameLst>
                                          <p:attrName>r</p:attrName>
                                        </p:attrNameLst>
                                      </p:cBhvr>
                                    </p:animRot>
                                    <p:animRot by="1500000">
                                      <p:cBhvr>
                                        <p:cTn id="26"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Two Phenomena</a:t>
            </a:r>
          </a:p>
          <a:p>
            <a:r>
              <a:rPr lang="en-US" altLang="zh-TW" dirty="0" smtClean="0"/>
              <a:t>Clustering Method</a:t>
            </a:r>
          </a:p>
          <a:p>
            <a:r>
              <a:rPr lang="en-US" altLang="zh-TW" dirty="0" smtClean="0"/>
              <a:t>Experiments on Accuracy</a:t>
            </a:r>
          </a:p>
          <a:p>
            <a:r>
              <a:rPr lang="en-US" altLang="zh-TW" dirty="0" smtClean="0"/>
              <a:t>Applications</a:t>
            </a:r>
          </a:p>
          <a:p>
            <a:r>
              <a:rPr lang="en-US" altLang="zh-TW" dirty="0" smtClean="0"/>
              <a:t>Conclusion</a:t>
            </a:r>
            <a:endParaRPr lang="zh-TW" altLang="en-US" dirty="0"/>
          </a:p>
        </p:txBody>
      </p:sp>
    </p:spTree>
    <p:extLst>
      <p:ext uri="{BB962C8B-B14F-4D97-AF65-F5344CB8AC3E}">
        <p14:creationId xmlns:p14="http://schemas.microsoft.com/office/powerpoint/2010/main" val="33429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par>
                          <p:cTn id="8" fill="hold">
                            <p:stCondLst>
                              <p:cond delay="0"/>
                            </p:stCondLst>
                            <p:childTnLst>
                              <p:par>
                                <p:cTn id="9" presetID="9" presetClass="emph" presetSubtype="0" nodeType="afterEffect">
                                  <p:stCondLst>
                                    <p:cond delay="0"/>
                                  </p:stCondLst>
                                  <p:childTnLst>
                                    <p:set>
                                      <p:cBhvr rctx="PPT">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childTnLst>
                          </p:cTn>
                        </p:par>
                        <p:par>
                          <p:cTn id="12" fill="hold">
                            <p:stCondLst>
                              <p:cond delay="0"/>
                            </p:stCondLst>
                            <p:childTnLst>
                              <p:par>
                                <p:cTn id="13" presetID="9" presetClass="emph" presetSubtype="0" nodeType="afterEffect">
                                  <p:stCondLst>
                                    <p:cond delay="0"/>
                                  </p:stCondLst>
                                  <p:childTnLst>
                                    <p:set>
                                      <p:cBhvr rctx="PPT">
                                        <p:cTn id="14" dur="indefinite"/>
                                        <p:tgtEl>
                                          <p:spTgt spid="3">
                                            <p:txEl>
                                              <p:pRg st="2" end="2"/>
                                            </p:txEl>
                                          </p:spTgt>
                                        </p:tgtEl>
                                        <p:attrNameLst>
                                          <p:attrName>style.opacity</p:attrName>
                                        </p:attrNameLst>
                                      </p:cBhvr>
                                      <p:to>
                                        <p:strVal val="0.5"/>
                                      </p:to>
                                    </p:set>
                                    <p:animEffect filter="image" prLst="opacity: 0.5">
                                      <p:cBhvr rctx="IE">
                                        <p:cTn id="15" dur="indefinite"/>
                                        <p:tgtEl>
                                          <p:spTgt spid="3">
                                            <p:txEl>
                                              <p:pRg st="2" end="2"/>
                                            </p:txEl>
                                          </p:spTgt>
                                        </p:tgtEl>
                                      </p:cBhvr>
                                    </p:animEffect>
                                  </p:childTnLst>
                                </p:cTn>
                              </p:par>
                            </p:childTnLst>
                          </p:cTn>
                        </p:par>
                        <p:par>
                          <p:cTn id="16" fill="hold">
                            <p:stCondLst>
                              <p:cond delay="0"/>
                            </p:stCondLst>
                            <p:childTnLst>
                              <p:par>
                                <p:cTn id="17" presetID="9" presetClass="emph" presetSubtype="0" nodeType="afterEffect">
                                  <p:stCondLst>
                                    <p:cond delay="0"/>
                                  </p:stCondLst>
                                  <p:childTnLst>
                                    <p:set>
                                      <p:cBhvr rctx="PPT">
                                        <p:cTn id="18" dur="indefinite"/>
                                        <p:tgtEl>
                                          <p:spTgt spid="3">
                                            <p:txEl>
                                              <p:pRg st="4" end="4"/>
                                            </p:txEl>
                                          </p:spTgt>
                                        </p:tgtEl>
                                        <p:attrNameLst>
                                          <p:attrName>style.opacity</p:attrName>
                                        </p:attrNameLst>
                                      </p:cBhvr>
                                      <p:to>
                                        <p:strVal val="0.5"/>
                                      </p:to>
                                    </p:set>
                                    <p:animEffect filter="image" prLst="opacity: 0.5">
                                      <p:cBhvr rctx="IE">
                                        <p:cTn id="19" dur="indefinite"/>
                                        <p:tgtEl>
                                          <p:spTgt spid="3">
                                            <p:txEl>
                                              <p:pRg st="4" end="4"/>
                                            </p:txEl>
                                          </p:spTgt>
                                        </p:tgtEl>
                                      </p:cBhvr>
                                    </p:animEffect>
                                  </p:childTnLst>
                                </p:cTn>
                              </p:par>
                            </p:childTnLst>
                          </p:cTn>
                        </p:par>
                        <p:par>
                          <p:cTn id="20" fill="hold">
                            <p:stCondLst>
                              <p:cond delay="0"/>
                            </p:stCondLst>
                            <p:childTnLst>
                              <p:par>
                                <p:cTn id="21" presetID="9" presetClass="emph" presetSubtype="0" nodeType="afterEffect">
                                  <p:stCondLst>
                                    <p:cond delay="0"/>
                                  </p:stCondLst>
                                  <p:childTnLst>
                                    <p:set>
                                      <p:cBhvr rctx="PPT">
                                        <p:cTn id="22" dur="indefinite"/>
                                        <p:tgtEl>
                                          <p:spTgt spid="3">
                                            <p:txEl>
                                              <p:pRg st="5" end="5"/>
                                            </p:txEl>
                                          </p:spTgt>
                                        </p:tgtEl>
                                        <p:attrNameLst>
                                          <p:attrName>style.opacity</p:attrName>
                                        </p:attrNameLst>
                                      </p:cBhvr>
                                      <p:to>
                                        <p:strVal val="0.5"/>
                                      </p:to>
                                    </p:set>
                                    <p:animEffect filter="image" prLst="opacity: 0.5">
                                      <p:cBhvr rctx="IE">
                                        <p:cTn id="23" dur="indefinite"/>
                                        <p:tgtEl>
                                          <p:spTgt spid="3">
                                            <p:txEl>
                                              <p:pRg st="5" end="5"/>
                                            </p:txEl>
                                          </p:spTgt>
                                        </p:tgtEl>
                                      </p:cBhvr>
                                    </p:animEffect>
                                  </p:childTnLst>
                                </p:cTn>
                              </p:par>
                            </p:childTnLst>
                          </p:cTn>
                        </p:par>
                        <p:par>
                          <p:cTn id="24" fill="hold">
                            <p:stCondLst>
                              <p:cond delay="0"/>
                            </p:stCondLst>
                            <p:childTnLst>
                              <p:par>
                                <p:cTn id="25" presetID="34" presetClass="emph" presetSubtype="0" fill="hold" nodeType="after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3" end="3"/>
                                            </p:txEl>
                                          </p:spTgt>
                                        </p:tgtEl>
                                        <p:attrNameLst>
                                          <p:attrName>ppt_x</p:attrName>
                                          <p:attrName>ppt_y</p:attrName>
                                        </p:attrNameLst>
                                      </p:cBhvr>
                                    </p:animMotion>
                                    <p:animRot by="1500000">
                                      <p:cBhvr>
                                        <p:cTn id="27" dur="125" fill="hold">
                                          <p:stCondLst>
                                            <p:cond delay="0"/>
                                          </p:stCondLst>
                                        </p:cTn>
                                        <p:tgtEl>
                                          <p:spTgt spid="3">
                                            <p:txEl>
                                              <p:pRg st="3" end="3"/>
                                            </p:txEl>
                                          </p:spTgt>
                                        </p:tgtEl>
                                        <p:attrNameLst>
                                          <p:attrName>r</p:attrName>
                                        </p:attrNameLst>
                                      </p:cBhvr>
                                    </p:animRot>
                                    <p:animRot by="-1500000">
                                      <p:cBhvr>
                                        <p:cTn id="28" dur="125" fill="hold">
                                          <p:stCondLst>
                                            <p:cond delay="125"/>
                                          </p:stCondLst>
                                        </p:cTn>
                                        <p:tgtEl>
                                          <p:spTgt spid="3">
                                            <p:txEl>
                                              <p:pRg st="3" end="3"/>
                                            </p:txEl>
                                          </p:spTgt>
                                        </p:tgtEl>
                                        <p:attrNameLst>
                                          <p:attrName>r</p:attrName>
                                        </p:attrNameLst>
                                      </p:cBhvr>
                                    </p:animRot>
                                    <p:animRot by="-1500000">
                                      <p:cBhvr>
                                        <p:cTn id="29" dur="125" fill="hold">
                                          <p:stCondLst>
                                            <p:cond delay="250"/>
                                          </p:stCondLst>
                                        </p:cTn>
                                        <p:tgtEl>
                                          <p:spTgt spid="3">
                                            <p:txEl>
                                              <p:pRg st="3" end="3"/>
                                            </p:txEl>
                                          </p:spTgt>
                                        </p:tgtEl>
                                        <p:attrNameLst>
                                          <p:attrName>r</p:attrName>
                                        </p:attrNameLst>
                                      </p:cBhvr>
                                    </p:animRot>
                                    <p:animRot by="1500000">
                                      <p:cBhvr>
                                        <p:cTn id="30"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Experiments on Accuracy</a:t>
            </a:r>
          </a:p>
        </p:txBody>
      </p:sp>
      <p:sp>
        <p:nvSpPr>
          <p:cNvPr id="3" name="內容版面配置區 2"/>
          <p:cNvSpPr>
            <a:spLocks noGrp="1"/>
          </p:cNvSpPr>
          <p:nvPr>
            <p:ph idx="1"/>
          </p:nvPr>
        </p:nvSpPr>
        <p:spPr>
          <a:xfrm>
            <a:off x="762000" y="1295400"/>
            <a:ext cx="7772400" cy="5013920"/>
          </a:xfrm>
        </p:spPr>
        <p:txBody>
          <a:bodyPr/>
          <a:lstStyle/>
          <a:p>
            <a:r>
              <a:rPr lang="en-US" altLang="zh-TW" sz="2400" dirty="0" smtClean="0"/>
              <a:t>Three </a:t>
            </a:r>
            <a:r>
              <a:rPr lang="en-US" altLang="zh-TW" sz="2400" dirty="0"/>
              <a:t>data </a:t>
            </a:r>
            <a:r>
              <a:rPr lang="en-US" altLang="zh-TW" sz="2400" dirty="0" smtClean="0"/>
              <a:t>sets</a:t>
            </a:r>
          </a:p>
          <a:p>
            <a:endParaRPr lang="en-US" altLang="zh-TW" sz="2400" dirty="0"/>
          </a:p>
          <a:p>
            <a:endParaRPr lang="en-US" altLang="zh-TW" sz="2400" dirty="0" smtClean="0"/>
          </a:p>
          <a:p>
            <a:endParaRPr lang="en-US" altLang="zh-TW" sz="2400" dirty="0"/>
          </a:p>
          <a:p>
            <a:endParaRPr lang="en-US" altLang="zh-TW" sz="2400" dirty="0" smtClean="0"/>
          </a:p>
          <a:p>
            <a:endParaRPr lang="en-US" altLang="zh-TW" sz="2400" dirty="0"/>
          </a:p>
          <a:p>
            <a:endParaRPr lang="en-US" altLang="zh-TW" sz="2400" dirty="0" smtClean="0"/>
          </a:p>
          <a:p>
            <a:r>
              <a:rPr lang="en-US" altLang="zh-TW" sz="2400" dirty="0" smtClean="0"/>
              <a:t>Setting</a:t>
            </a:r>
          </a:p>
          <a:p>
            <a:pPr lvl="1"/>
            <a:r>
              <a:rPr lang="en-US" altLang="zh-TW" sz="2000" dirty="0" smtClean="0"/>
              <a:t>Parameter tuning : 1/3 of </a:t>
            </a:r>
            <a:r>
              <a:rPr lang="en-US" altLang="zh-TW" sz="2000" dirty="0" err="1" smtClean="0"/>
              <a:t>DataSetA</a:t>
            </a:r>
            <a:endParaRPr lang="en-US" altLang="zh-TW" sz="2000" dirty="0" smtClean="0"/>
          </a:p>
          <a:p>
            <a:pPr lvl="1"/>
            <a:r>
              <a:rPr lang="en-US" altLang="zh-TW" sz="2000" dirty="0"/>
              <a:t>E</a:t>
            </a:r>
            <a:r>
              <a:rPr lang="en-US" altLang="zh-TW" sz="2000" dirty="0" smtClean="0"/>
              <a:t>valuation</a:t>
            </a:r>
            <a:r>
              <a:rPr lang="en-US" altLang="zh-TW" sz="2000" dirty="0" smtClean="0"/>
              <a:t> : 2/3 of </a:t>
            </a:r>
            <a:r>
              <a:rPr lang="en-US" altLang="zh-TW" sz="2000" dirty="0" err="1" smtClean="0"/>
              <a:t>DataSetA</a:t>
            </a:r>
            <a:r>
              <a:rPr lang="en-US" altLang="zh-TW" sz="2000" dirty="0" smtClean="0"/>
              <a:t> + the entire TREC</a:t>
            </a:r>
            <a:endParaRPr lang="en-US" altLang="zh-TW" sz="2000" dirty="0"/>
          </a:p>
          <a:p>
            <a:pPr lvl="1"/>
            <a:r>
              <a:rPr lang="en-US" altLang="zh-TW" sz="2000" dirty="0"/>
              <a:t>After several rounds of tuning, </a:t>
            </a:r>
            <a:r>
              <a:rPr lang="en-US" altLang="zh-TW" sz="2000" dirty="0" smtClean="0"/>
              <a:t>α</a:t>
            </a:r>
            <a:r>
              <a:rPr lang="en-US" altLang="zh-TW" sz="2000" dirty="0"/>
              <a:t>, β, γ, and θ were 0.35, 0.4, 0.25, and </a:t>
            </a:r>
            <a:r>
              <a:rPr lang="en-US" altLang="zh-TW" sz="2000" dirty="0" smtClean="0"/>
              <a:t>0.3,respectively</a:t>
            </a:r>
            <a:endParaRPr lang="en-US" altLang="zh-TW" sz="2000" dirty="0" smtClean="0"/>
          </a:p>
          <a:p>
            <a:endParaRPr lang="en-US" altLang="zh-TW" sz="2400" dirty="0"/>
          </a:p>
          <a:p>
            <a:endParaRPr lang="en-US" altLang="zh-TW" sz="2400" dirty="0" smtClean="0"/>
          </a:p>
          <a:p>
            <a:endParaRPr lang="en-US" altLang="zh-TW" sz="2400" dirty="0"/>
          </a:p>
          <a:p>
            <a:pPr marL="0" indent="0">
              <a:buNone/>
            </a:pPr>
            <a:endParaRPr lang="en-US" altLang="zh-TW"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916832"/>
            <a:ext cx="5937189" cy="210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833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Experiments on Accuracy</a:t>
            </a:r>
            <a:endParaRPr lang="zh-TW" altLang="en-US" dirty="0"/>
          </a:p>
        </p:txBody>
      </p:sp>
      <p:sp>
        <p:nvSpPr>
          <p:cNvPr id="3" name="內容版面配置區 2"/>
          <p:cNvSpPr>
            <a:spLocks noGrp="1"/>
          </p:cNvSpPr>
          <p:nvPr>
            <p:ph idx="1"/>
          </p:nvPr>
        </p:nvSpPr>
        <p:spPr>
          <a:xfrm>
            <a:off x="762000" y="1295400"/>
            <a:ext cx="7772400" cy="5301952"/>
          </a:xfrm>
        </p:spPr>
        <p:txBody>
          <a:bodyPr/>
          <a:lstStyle/>
          <a:p>
            <a:r>
              <a:rPr lang="en-US" altLang="zh-TW" sz="2400" dirty="0" smtClean="0"/>
              <a:t>Result</a:t>
            </a:r>
          </a:p>
          <a:p>
            <a:endParaRPr lang="en-US" altLang="zh-TW" sz="2400" dirty="0"/>
          </a:p>
          <a:p>
            <a:endParaRPr lang="en-US" altLang="zh-TW" sz="2400" dirty="0" smtClean="0"/>
          </a:p>
          <a:p>
            <a:endParaRPr lang="en-US" altLang="zh-TW" sz="2400" dirty="0"/>
          </a:p>
          <a:p>
            <a:endParaRPr lang="en-US" altLang="zh-TW" sz="2400" dirty="0" smtClean="0"/>
          </a:p>
          <a:p>
            <a:endParaRPr lang="en-US" altLang="zh-TW" sz="2000" dirty="0"/>
          </a:p>
          <a:p>
            <a:endParaRPr lang="en-US" altLang="zh-TW" sz="2000" dirty="0"/>
          </a:p>
          <a:p>
            <a:endParaRPr lang="en-US" altLang="zh-TW" sz="2000" dirty="0"/>
          </a:p>
          <a:p>
            <a:endParaRPr lang="en-US" altLang="zh-TW" sz="2000" dirty="0"/>
          </a:p>
          <a:p>
            <a:endParaRPr lang="en-US" altLang="zh-TW" sz="2000" dirty="0"/>
          </a:p>
          <a:p>
            <a:endParaRPr lang="en-US" altLang="zh-TW" sz="2000" dirty="0"/>
          </a:p>
          <a:p>
            <a:endParaRPr lang="en-US" altLang="zh-TW" sz="2000" dirty="0"/>
          </a:p>
          <a:p>
            <a:pPr lvl="1"/>
            <a:r>
              <a:rPr lang="en-US" altLang="zh-TW" sz="2000" dirty="0" smtClean="0"/>
              <a:t>Due </a:t>
            </a:r>
            <a:r>
              <a:rPr lang="en-US" altLang="zh-TW" sz="2000" dirty="0"/>
              <a:t>to the sparseness of </a:t>
            </a:r>
            <a:r>
              <a:rPr lang="en-US" altLang="zh-TW" sz="2000" dirty="0" smtClean="0"/>
              <a:t>the available </a:t>
            </a:r>
            <a:r>
              <a:rPr lang="en-US" altLang="zh-TW" sz="2000" dirty="0"/>
              <a:t>data.</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5249079" cy="204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997" y="4005062"/>
            <a:ext cx="5033055" cy="189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bwMode="auto">
          <a:xfrm>
            <a:off x="4355976" y="4961600"/>
            <a:ext cx="552441" cy="575981"/>
          </a:xfrm>
          <a:prstGeom prst="rect">
            <a:avLst/>
          </a:prstGeom>
          <a:noFill/>
          <a:ln w="254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809795"/>
            <a:ext cx="255680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3192" y="3832978"/>
            <a:ext cx="2382853" cy="224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0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Two Phenomena</a:t>
            </a:r>
          </a:p>
          <a:p>
            <a:r>
              <a:rPr lang="en-US" altLang="zh-TW" dirty="0" smtClean="0"/>
              <a:t>Clustering Method</a:t>
            </a:r>
          </a:p>
          <a:p>
            <a:r>
              <a:rPr lang="en-US" altLang="zh-TW" dirty="0" smtClean="0"/>
              <a:t>Experiments</a:t>
            </a:r>
          </a:p>
          <a:p>
            <a:r>
              <a:rPr lang="en-US" altLang="zh-TW" dirty="0" smtClean="0"/>
              <a:t>Applications</a:t>
            </a:r>
          </a:p>
          <a:p>
            <a:r>
              <a:rPr lang="en-US" altLang="zh-TW" dirty="0" smtClean="0"/>
              <a:t>Conclusion</a:t>
            </a:r>
            <a:endParaRPr lang="zh-TW" altLang="en-US" dirty="0"/>
          </a:p>
        </p:txBody>
      </p:sp>
    </p:spTree>
    <p:extLst>
      <p:ext uri="{BB962C8B-B14F-4D97-AF65-F5344CB8AC3E}">
        <p14:creationId xmlns:p14="http://schemas.microsoft.com/office/powerpoint/2010/main" val="33429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par>
                          <p:cTn id="8" fill="hold">
                            <p:stCondLst>
                              <p:cond delay="0"/>
                            </p:stCondLst>
                            <p:childTnLst>
                              <p:par>
                                <p:cTn id="9" presetID="9" presetClass="emph" presetSubtype="0" nodeType="afterEffect">
                                  <p:stCondLst>
                                    <p:cond delay="0"/>
                                  </p:stCondLst>
                                  <p:childTnLst>
                                    <p:set>
                                      <p:cBhvr rctx="PPT">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childTnLst>
                          </p:cTn>
                        </p:par>
                        <p:par>
                          <p:cTn id="12" fill="hold">
                            <p:stCondLst>
                              <p:cond delay="0"/>
                            </p:stCondLst>
                            <p:childTnLst>
                              <p:par>
                                <p:cTn id="13" presetID="9" presetClass="emph" presetSubtype="0" nodeType="afterEffect">
                                  <p:stCondLst>
                                    <p:cond delay="0"/>
                                  </p:stCondLst>
                                  <p:childTnLst>
                                    <p:set>
                                      <p:cBhvr rctx="PPT">
                                        <p:cTn id="14" dur="indefinite"/>
                                        <p:tgtEl>
                                          <p:spTgt spid="3">
                                            <p:txEl>
                                              <p:pRg st="2" end="2"/>
                                            </p:txEl>
                                          </p:spTgt>
                                        </p:tgtEl>
                                        <p:attrNameLst>
                                          <p:attrName>style.opacity</p:attrName>
                                        </p:attrNameLst>
                                      </p:cBhvr>
                                      <p:to>
                                        <p:strVal val="0.5"/>
                                      </p:to>
                                    </p:set>
                                    <p:animEffect filter="image" prLst="opacity: 0.5">
                                      <p:cBhvr rctx="IE">
                                        <p:cTn id="15" dur="indefinite"/>
                                        <p:tgtEl>
                                          <p:spTgt spid="3">
                                            <p:txEl>
                                              <p:pRg st="2" end="2"/>
                                            </p:txEl>
                                          </p:spTgt>
                                        </p:tgtEl>
                                      </p:cBhvr>
                                    </p:animEffect>
                                  </p:childTnLst>
                                </p:cTn>
                              </p:par>
                            </p:childTnLst>
                          </p:cTn>
                        </p:par>
                        <p:par>
                          <p:cTn id="16" fill="hold">
                            <p:stCondLst>
                              <p:cond delay="0"/>
                            </p:stCondLst>
                            <p:childTnLst>
                              <p:par>
                                <p:cTn id="17" presetID="9" presetClass="emph" presetSubtype="0" nodeType="afterEffect">
                                  <p:stCondLst>
                                    <p:cond delay="0"/>
                                  </p:stCondLst>
                                  <p:childTnLst>
                                    <p:set>
                                      <p:cBhvr rctx="PPT">
                                        <p:cTn id="18" dur="indefinite"/>
                                        <p:tgtEl>
                                          <p:spTgt spid="3">
                                            <p:txEl>
                                              <p:pRg st="3" end="3"/>
                                            </p:txEl>
                                          </p:spTgt>
                                        </p:tgtEl>
                                        <p:attrNameLst>
                                          <p:attrName>style.opacity</p:attrName>
                                        </p:attrNameLst>
                                      </p:cBhvr>
                                      <p:to>
                                        <p:strVal val="0.5"/>
                                      </p:to>
                                    </p:set>
                                    <p:animEffect filter="image" prLst="opacity: 0.5">
                                      <p:cBhvr rctx="IE">
                                        <p:cTn id="19" dur="indefinite"/>
                                        <p:tgtEl>
                                          <p:spTgt spid="3">
                                            <p:txEl>
                                              <p:pRg st="3" end="3"/>
                                            </p:txEl>
                                          </p:spTgt>
                                        </p:tgtEl>
                                      </p:cBhvr>
                                    </p:animEffect>
                                  </p:childTnLst>
                                </p:cTn>
                              </p:par>
                            </p:childTnLst>
                          </p:cTn>
                        </p:par>
                        <p:par>
                          <p:cTn id="20" fill="hold">
                            <p:stCondLst>
                              <p:cond delay="0"/>
                            </p:stCondLst>
                            <p:childTnLst>
                              <p:par>
                                <p:cTn id="21" presetID="9" presetClass="emph" presetSubtype="0" nodeType="afterEffect">
                                  <p:stCondLst>
                                    <p:cond delay="0"/>
                                  </p:stCondLst>
                                  <p:childTnLst>
                                    <p:set>
                                      <p:cBhvr rctx="PPT">
                                        <p:cTn id="22" dur="indefinite"/>
                                        <p:tgtEl>
                                          <p:spTgt spid="3">
                                            <p:txEl>
                                              <p:pRg st="5" end="5"/>
                                            </p:txEl>
                                          </p:spTgt>
                                        </p:tgtEl>
                                        <p:attrNameLst>
                                          <p:attrName>style.opacity</p:attrName>
                                        </p:attrNameLst>
                                      </p:cBhvr>
                                      <p:to>
                                        <p:strVal val="0.5"/>
                                      </p:to>
                                    </p:set>
                                    <p:animEffect filter="image" prLst="opacity: 0.5">
                                      <p:cBhvr rctx="IE">
                                        <p:cTn id="23" dur="indefinite"/>
                                        <p:tgtEl>
                                          <p:spTgt spid="3">
                                            <p:txEl>
                                              <p:pRg st="5" end="5"/>
                                            </p:txEl>
                                          </p:spTgt>
                                        </p:tgtEl>
                                      </p:cBhvr>
                                    </p:animEffect>
                                  </p:childTnLst>
                                </p:cTn>
                              </p:par>
                            </p:childTnLst>
                          </p:cTn>
                        </p:par>
                        <p:par>
                          <p:cTn id="24" fill="hold">
                            <p:stCondLst>
                              <p:cond delay="0"/>
                            </p:stCondLst>
                            <p:childTnLst>
                              <p:par>
                                <p:cTn id="25" presetID="34" presetClass="emph" presetSubtype="0" fill="hold" nodeType="after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4" end="4"/>
                                            </p:txEl>
                                          </p:spTgt>
                                        </p:tgtEl>
                                        <p:attrNameLst>
                                          <p:attrName>ppt_x</p:attrName>
                                          <p:attrName>ppt_y</p:attrName>
                                        </p:attrNameLst>
                                      </p:cBhvr>
                                    </p:animMotion>
                                    <p:animRot by="1500000">
                                      <p:cBhvr>
                                        <p:cTn id="27" dur="125" fill="hold">
                                          <p:stCondLst>
                                            <p:cond delay="0"/>
                                          </p:stCondLst>
                                        </p:cTn>
                                        <p:tgtEl>
                                          <p:spTgt spid="3">
                                            <p:txEl>
                                              <p:pRg st="4" end="4"/>
                                            </p:txEl>
                                          </p:spTgt>
                                        </p:tgtEl>
                                        <p:attrNameLst>
                                          <p:attrName>r</p:attrName>
                                        </p:attrNameLst>
                                      </p:cBhvr>
                                    </p:animRot>
                                    <p:animRot by="-1500000">
                                      <p:cBhvr>
                                        <p:cTn id="28" dur="125" fill="hold">
                                          <p:stCondLst>
                                            <p:cond delay="125"/>
                                          </p:stCondLst>
                                        </p:cTn>
                                        <p:tgtEl>
                                          <p:spTgt spid="3">
                                            <p:txEl>
                                              <p:pRg st="4" end="4"/>
                                            </p:txEl>
                                          </p:spTgt>
                                        </p:tgtEl>
                                        <p:attrNameLst>
                                          <p:attrName>r</p:attrName>
                                        </p:attrNameLst>
                                      </p:cBhvr>
                                    </p:animRot>
                                    <p:animRot by="-1500000">
                                      <p:cBhvr>
                                        <p:cTn id="29" dur="125" fill="hold">
                                          <p:stCondLst>
                                            <p:cond delay="250"/>
                                          </p:stCondLst>
                                        </p:cTn>
                                        <p:tgtEl>
                                          <p:spTgt spid="3">
                                            <p:txEl>
                                              <p:pRg st="4" end="4"/>
                                            </p:txEl>
                                          </p:spTgt>
                                        </p:tgtEl>
                                        <p:attrNameLst>
                                          <p:attrName>r</p:attrName>
                                        </p:attrNameLst>
                                      </p:cBhvr>
                                    </p:animRot>
                                    <p:animRot by="1500000">
                                      <p:cBhvr>
                                        <p:cTn id="30" dur="125" fill="hold">
                                          <p:stCondLst>
                                            <p:cond delay="375"/>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Search Result Clustering</a:t>
            </a:r>
            <a:endParaRPr lang="zh-TW" altLang="en-US" dirty="0"/>
          </a:p>
        </p:txBody>
      </p:sp>
      <p:sp>
        <p:nvSpPr>
          <p:cNvPr id="3" name="內容版面配置區 2"/>
          <p:cNvSpPr>
            <a:spLocks noGrp="1"/>
          </p:cNvSpPr>
          <p:nvPr>
            <p:ph idx="1"/>
          </p:nvPr>
        </p:nvSpPr>
        <p:spPr>
          <a:xfrm>
            <a:off x="755576" y="6021288"/>
            <a:ext cx="7772400" cy="726976"/>
          </a:xfrm>
        </p:spPr>
        <p:txBody>
          <a:bodyPr/>
          <a:lstStyle/>
          <a:p>
            <a:endParaRPr lang="zh-TW" altLang="en-US" sz="2400" b="1" dirty="0"/>
          </a:p>
        </p:txBody>
      </p:sp>
      <p:sp>
        <p:nvSpPr>
          <p:cNvPr id="4" name="文字方塊 3"/>
          <p:cNvSpPr txBox="1"/>
          <p:nvPr/>
        </p:nvSpPr>
        <p:spPr>
          <a:xfrm>
            <a:off x="864809" y="1728758"/>
            <a:ext cx="1045479" cy="369332"/>
          </a:xfrm>
          <a:prstGeom prst="rect">
            <a:avLst/>
          </a:prstGeom>
          <a:noFill/>
          <a:ln>
            <a:noFill/>
          </a:ln>
        </p:spPr>
        <p:txBody>
          <a:bodyPr wrap="none" rtlCol="0">
            <a:spAutoFit/>
          </a:bodyPr>
          <a:lstStyle/>
          <a:p>
            <a:r>
              <a:rPr lang="en-US" altLang="zh-TW" b="1" dirty="0" smtClean="0">
                <a:solidFill>
                  <a:schemeClr val="tx2"/>
                </a:solidFill>
              </a:rPr>
              <a:t>Offline:</a:t>
            </a:r>
            <a:endParaRPr lang="zh-TW" altLang="en-US" b="1" dirty="0">
              <a:solidFill>
                <a:schemeClr val="tx2"/>
              </a:solidFill>
            </a:endParaRPr>
          </a:p>
        </p:txBody>
      </p:sp>
      <p:sp>
        <p:nvSpPr>
          <p:cNvPr id="5" name="文字方塊 4"/>
          <p:cNvSpPr txBox="1"/>
          <p:nvPr/>
        </p:nvSpPr>
        <p:spPr>
          <a:xfrm>
            <a:off x="864808" y="2985552"/>
            <a:ext cx="1016625" cy="369332"/>
          </a:xfrm>
          <a:prstGeom prst="rect">
            <a:avLst/>
          </a:prstGeom>
          <a:noFill/>
        </p:spPr>
        <p:txBody>
          <a:bodyPr wrap="none" rtlCol="0">
            <a:spAutoFit/>
          </a:bodyPr>
          <a:lstStyle/>
          <a:p>
            <a:r>
              <a:rPr lang="en-US" altLang="zh-TW" b="1" dirty="0" smtClean="0">
                <a:solidFill>
                  <a:srgbClr val="FF0000"/>
                </a:solidFill>
              </a:rPr>
              <a:t>Online:</a:t>
            </a:r>
            <a:endParaRPr lang="zh-TW" altLang="en-US" b="1" dirty="0">
              <a:solidFill>
                <a:srgbClr val="FF0000"/>
              </a:solidFill>
            </a:endParaRPr>
          </a:p>
        </p:txBody>
      </p:sp>
      <p:cxnSp>
        <p:nvCxnSpPr>
          <p:cNvPr id="7" name="直線接點 6"/>
          <p:cNvCxnSpPr/>
          <p:nvPr/>
        </p:nvCxnSpPr>
        <p:spPr bwMode="auto">
          <a:xfrm>
            <a:off x="971600" y="2492896"/>
            <a:ext cx="5400600" cy="0"/>
          </a:xfrm>
          <a:prstGeom prst="line">
            <a:avLst/>
          </a:prstGeom>
          <a:solidFill>
            <a:schemeClr val="accent1"/>
          </a:solidFill>
          <a:ln w="190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文字方塊 7"/>
          <p:cNvSpPr txBox="1"/>
          <p:nvPr/>
        </p:nvSpPr>
        <p:spPr>
          <a:xfrm>
            <a:off x="2305027" y="1542631"/>
            <a:ext cx="901209" cy="738664"/>
          </a:xfrm>
          <a:prstGeom prst="rect">
            <a:avLst/>
          </a:prstGeom>
          <a:noFill/>
        </p:spPr>
        <p:txBody>
          <a:bodyPr wrap="none" rtlCol="0">
            <a:spAutoFit/>
          </a:bodyPr>
          <a:lstStyle/>
          <a:p>
            <a:r>
              <a:rPr lang="en-US" altLang="zh-TW" sz="1400" dirty="0" smtClean="0"/>
              <a:t>Query </a:t>
            </a:r>
          </a:p>
          <a:p>
            <a:r>
              <a:rPr lang="en-US" altLang="zh-TW" sz="1400" dirty="0" smtClean="0"/>
              <a:t>subtopic </a:t>
            </a:r>
          </a:p>
          <a:p>
            <a:r>
              <a:rPr lang="en-US" altLang="zh-TW" sz="1400" dirty="0" smtClean="0"/>
              <a:t>mining</a:t>
            </a:r>
            <a:endParaRPr lang="zh-TW" altLang="en-US" sz="1400" dirty="0"/>
          </a:p>
        </p:txBody>
      </p:sp>
      <p:sp>
        <p:nvSpPr>
          <p:cNvPr id="9" name="向右箭號 8"/>
          <p:cNvSpPr/>
          <p:nvPr/>
        </p:nvSpPr>
        <p:spPr bwMode="auto">
          <a:xfrm>
            <a:off x="3611678" y="1821091"/>
            <a:ext cx="684076"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10" name="文字方塊 9"/>
          <p:cNvSpPr txBox="1"/>
          <p:nvPr/>
        </p:nvSpPr>
        <p:spPr>
          <a:xfrm>
            <a:off x="3581578" y="1470958"/>
            <a:ext cx="708848" cy="307777"/>
          </a:xfrm>
          <a:prstGeom prst="rect">
            <a:avLst/>
          </a:prstGeom>
          <a:noFill/>
        </p:spPr>
        <p:txBody>
          <a:bodyPr wrap="none" rtlCol="0">
            <a:spAutoFit/>
          </a:bodyPr>
          <a:lstStyle/>
          <a:p>
            <a:r>
              <a:rPr lang="en-US" altLang="zh-TW" sz="1400" b="1" dirty="0" smtClean="0"/>
              <a:t>result</a:t>
            </a:r>
            <a:endParaRPr lang="zh-TW" altLang="en-US" sz="1400" b="1" dirty="0"/>
          </a:p>
        </p:txBody>
      </p:sp>
      <p:pic>
        <p:nvPicPr>
          <p:cNvPr id="2050" name="Picture 2" descr="https://encrypted-tbn1.gstatic.com/images?q=tbn:ANd9GcSfbW7jC8oQ3m4WbnGlCIUwgPP77CLOBSm-VYlDblK7dGM4Gm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448838"/>
            <a:ext cx="926251" cy="926251"/>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5498251" y="1753271"/>
            <a:ext cx="901209" cy="307777"/>
          </a:xfrm>
          <a:prstGeom prst="rect">
            <a:avLst/>
          </a:prstGeom>
          <a:noFill/>
        </p:spPr>
        <p:txBody>
          <a:bodyPr wrap="none" rtlCol="0">
            <a:spAutoFit/>
          </a:bodyPr>
          <a:lstStyle/>
          <a:p>
            <a:r>
              <a:rPr lang="en-US" altLang="zh-TW" sz="1400" dirty="0" smtClean="0"/>
              <a:t>database</a:t>
            </a:r>
            <a:endParaRPr lang="zh-TW" altLang="en-US" sz="1400" dirty="0"/>
          </a:p>
        </p:txBody>
      </p:sp>
      <p:sp>
        <p:nvSpPr>
          <p:cNvPr id="12" name="文字方塊 11"/>
          <p:cNvSpPr txBox="1"/>
          <p:nvPr/>
        </p:nvSpPr>
        <p:spPr>
          <a:xfrm>
            <a:off x="2305027" y="3068960"/>
            <a:ext cx="631904" cy="307777"/>
          </a:xfrm>
          <a:prstGeom prst="rect">
            <a:avLst/>
          </a:prstGeom>
          <a:noFill/>
        </p:spPr>
        <p:txBody>
          <a:bodyPr wrap="none" rtlCol="0">
            <a:spAutoFit/>
          </a:bodyPr>
          <a:lstStyle/>
          <a:p>
            <a:r>
              <a:rPr lang="en-US" altLang="zh-TW" sz="1400" dirty="0" smtClean="0"/>
              <a:t>query</a:t>
            </a:r>
            <a:endParaRPr lang="zh-TW" altLang="en-US" sz="1400" dirty="0"/>
          </a:p>
        </p:txBody>
      </p:sp>
      <p:sp>
        <p:nvSpPr>
          <p:cNvPr id="14" name="向右箭號 13"/>
          <p:cNvSpPr/>
          <p:nvPr/>
        </p:nvSpPr>
        <p:spPr bwMode="auto">
          <a:xfrm>
            <a:off x="3063154" y="3130515"/>
            <a:ext cx="286164"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pic>
        <p:nvPicPr>
          <p:cNvPr id="2052" name="Picture 4" descr="https://encrypted-tbn0.gstatic.com/images?q=tbn:ANd9GcTk5HuGl6CwplKi4xiLwLgluQ62qQOEUaD6tD4lOcGZDGiF6KVc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734" y="2754219"/>
            <a:ext cx="937258" cy="937258"/>
          </a:xfrm>
          <a:prstGeom prst="rect">
            <a:avLst/>
          </a:prstGeom>
          <a:noFill/>
          <a:extLst>
            <a:ext uri="{909E8E84-426E-40DD-AFC4-6F175D3DCCD1}">
              <a14:hiddenFill xmlns:a14="http://schemas.microsoft.com/office/drawing/2010/main">
                <a:solidFill>
                  <a:srgbClr val="FFFFFF"/>
                </a:solidFill>
              </a14:hiddenFill>
            </a:ext>
          </a:extLst>
        </p:spPr>
      </p:pic>
      <p:sp>
        <p:nvSpPr>
          <p:cNvPr id="16" name="向右箭號 15"/>
          <p:cNvSpPr/>
          <p:nvPr/>
        </p:nvSpPr>
        <p:spPr bwMode="auto">
          <a:xfrm>
            <a:off x="4701532" y="3130515"/>
            <a:ext cx="286164"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13" name="AutoShape 6" descr="data:image/jpeg;base64,/9j/4AAQSkZJRgABAQAAAQABAAD/2wCEAAkGBhQQERAOExMQFREQEBYMDxAQDRoOEBAPExAVFRUQFRIXHjIgIyUjGhUTKy8iLycqLCwxFh8yOjAqPigrLCkBCQoKBwYGDQcOGSkYEhgpKSkpKSkpKSkpKSkpKSkpKSkpKSkpKSkpKSkpKSkpKSkpKSkpKSkpKSkpKSkpKSkpKf/AABEIAMwAzAMBIgACEQEDEQH/xAAcAAEBAAIDAQEAAAAAAAAAAAAABwUIAQIGBAP/xABGEAABAwEBCQwKAQMDBAMAAAABAAIDBBEFBgcXVJSz0dISEyExNDVBUVJTdJMUFhgicnOBkZKjYWNxtDJkoQgjscEzQmL/xAAUAQEAAAAAAAAAAAAAAAAAAAAA/8QAFBEBAAAAAAAAAAAAAAAAAAAAAP/aAAwDAQACEQMRAD8AuKIiAiLzt91/1JctoNRJ77humQRjdzPHWG9A/k2BB6JFEq3/AKjTuv8As0PudBmqLHH6NaR/yvn9oybIYs5dsoLqihXtGTZDFnLtlPaMmyGLOXbKC6ooV7Rk2QxZy7ZT2jJshizl2yguqKFe0ZNkMWcu2U9oybIYs5dsoLqihXtGTZDFnLtlPaMmyGLOXbKC6ooV7Rk2QxZy7ZT2jJshizl2yguqKFe0ZNkMWcu2U9oybIYs5dsoLqihXtGTZDFnLtlPaMmyGLOXbKC6ooV7Rk+QxZy7ZWYuL/1DwPIbVU0sNvBvkTxOwfyRYHfYFBXUXy3MurFVRNngkZJE8Wtex26af4/v/HGF9SAiIgIiIMXfPdwUVJUVhFu8RGQN7TuJrfq4t+61Zc2evqTLIXS1FQ/6lx4mgdAA4hxABbF4WOaa35bdPGo1gujDrp0zT0iTRlBmrn4GyWgyzWOI4WxxboD+N0Tw/ZfViYZ38nkt1q1R0rQOJd95HUgiWJhnfyeS3WmJhnfyeS3WrbvI6k3kdSCJYmGd/J5LdaYmGd/J5Ldatu8jqTeR1IIliYZ38nkt1piYZ38nkt1q27yOpN5HUgiWJhnfyeS3WmJhnfyeS3WrbvI6k3kdSCJYmGd/J5LdaYmGd/J5Ldatu8jqTeR1IIliYZ38nkt1piYZ38nkt1q27yOpN5HUgiWJhnfyeS3WmJhnfyeS3WrbvI6k3kdSCJYmGd/J5Lda89fRgvkpY3TNcJY2i1/ubh7G9rc2m0LY7eR1LEXz0bTS1Js4qeU/qcghGCS+l9BXx05cfRqx4hkYT7rZXcEco6jbYD1g/wABbIrU697hq6I/7qA/uYtsGngQcoiICIiDyGFjmmt+W3TxqO4KedaX4ZNEVYsLHNNb8tunjUdwU860vwyaIoNkAuVwFNcLWE2W5joaWmYwzSsM75JGl7Y490WgBoPCSQ7j4BZ02oKWi1tx3XV7VPmo1rlmHG6oIJNM4A2lpprAf4NhtQbIosJeXfKLo0UFaG7gyAh7LbdxIx5Y8A9VrTYs2gIiICIiAiIgIiICIiAsZfLySq8PLonLJrGXy8kqvDy6JyDWG9zlVF4qDTMW17OJaoXucqovFQaZi2vZxIOyIiAiIg8hhY5prflt08ajuCnnWl+GTRFWLCxzTW/Lbp41HcFPOtL8MmiKDZAKC4chbdCHwjdNKr0FCcOUDhXQSWHcuptwHdBc2V5I+zm/dBObFwWrsuCg2BwL8FyoR/Um/wAh6mN8GFu6kVXVRRzsEcdRJHGPRY3WMa8gC0t6lUcD9O5lyoA4EFzpZG29LXTPLT9QQuldg1pXyPkNOwue4yONp4XONpPGgkWOS6/fszSLZTHJdfv2ZpFsqq4rqTJo/udaYrqTJo/udaCVY5Lr9+zNItlMcl1+/ZmkWyqriupMmj+51piupMmj+51oJVjkuv37M0i2UxyXX79maRbKquK6kyaP7nWmK6kyaP7nWglWOS6/fszSLZTHJdfv2ZpFsqq4rqTJo/udaYrqTJo/udaCVY5Lr9+zNItlMcl1+/ZmkWyqriupMmj+51piupMmj+51oMzgwu7NW3OhqahwdM50ge4MDAdzIQPdaLOKxZi+XklV4eXROXF71xmUkLYImBjGkkMHEC42nj/lc3y8kqvDy6JyDWG9zlVF4qDTMW17OJaoXucqovFQaZi2vZxIOyIiAiIg8hhY5prflt08ajuCnnWl+GTRFWLCxzTW/Lbp41HcFPOtL8MmiKDZALDXfvfZVN3MjGPbx7l7d0LetZkKb4WMJ0tzHQ01Mxjp5WGZz5QXMjj3RaLGgi0kh3TwWdNqD7cW1Lk0P4LtFg4pQQfRoOA2/wDx2qVY87qf7XNTtLszDtdQEEikIBtLTTEAjqtD7UGwtFTb20NHQLLBwAL6FhLzb5RdGigrQ3cGUEPZbbuJGOLHtB6RummxZtAsSxEQLEsRECxLERAsSxEQLEsREBYy+XklV4eXROWTWMvl5JVeHl0TkGsN7nKqLxUGmYtr2cS1Qvc5VReKg0zFteziQdkREBERB5DCxzTW/Lbp41HcFPOtL8MmiKsWFjmmt+W3TxqO4KedaX4ZNEUGyAUFw5i26EPhG6aVXoKE4coHCugfYdy6m3Ad0FzZXkj7Ob90E53K4LV2XCDYHAtwXKhH9Sb/ACHqaXfwv3UiqqqGOWIRx1EkTAaVhIY15AFv9gqdgfgc25UAIILnSyNt6WumeWn6ixflXYM6WSR8hp2lz3GRx3b+FzjaT/q60Enx0XW72LNGakx0XW72LNGalUMVlJk7PzftJispMnZ+b9pBL8dF1u9izRmpMdF1u9izRmpVDFZSZOz837SYrKTJ2fm/aQS/HRdbvYs0ZqTHRdbvYs0ZqVQxWUmTs/N+0mKykydn5v2kEvx0XW72LNGakx0XW72LNGalUMVlJk7PzftJispMnZ+b9pBL8dF1u9izRmpMdF1u9izRmpVDFZSZOz837SYrKTJ2fm/aQZzBld+auudDU1Ba6Z7pA4tYGD3ZCB7o/ixZe+XklV4eXROXW9y4zKSFsETAyNpJDQSQC42njPWu18vJKrw8uicg1hvc5VReKg0zFteziWqF7nKqLxUGmYtr2cSDsiIgIiIPIYWOaa35bdPGo7gp51pfhk0RViwsc01vy26eNR3BTzrS/DJoig2QCwt8N70dU3cSMY9ttu5e3dAHrCzQU5wrYT5LluhpqeNj55WGZzpQXMjj3RaPdBFpJDungsQfRizpcmi/E612iwa0oIPo0PAbeFlo+xUwx8XT7NHmzttdmYerpggllGQDwjeHi0dVu7QbA0NNvbQ0cAAsAAsAHUvpsWFvOvlbdGjgrWtLN9BDmE27iRjix7ben3geFZpAsSxEQLEsRECxLERAsSxEQLEsREBYy+XklV4eXROWTWMvl5JVeHl0TkGsN7nKqLxUGmYtr2cS1Qvc5VReKg0zFteziQdkREBERB5DCxzTW/Lbp41HcFPOtL8MmiKsWFjmmt+W3TxqO4KedaX4ZNEUGyAUFw5i26EPhGj90qvQUJw5QkV0D7DuXU24B6C5sryR9A5v3QTncrgtXZcINgsC3BcqEf1Jv8h6m93sMt04qqphY6De4p5ImW0wJ3DXkC029QVJwPQObcqC0EFzpZG29LXTPLT9QvyrsGVJJI+Q07S57jI474/hc42k/wCpBLMd91e1T5qNaY77q9qnzUa1TMVdJk7fMftJirpMnb5j9pBM8d91e1T5qNaY77q9qnzUa1TMVdJk7fMftJirpMnb5j9pBM8d91e1T5qNaY77q9qnzUa1TMVdJk7fMftJirpMnb5j9pBM8d91e1T5qNaY77q9qnzUa1TMVdJk7fMftJirpMnb5j9pBM8d91e1T5qNaY77q9qnzUa1TMVdJk7fMftJirpMnb5j9pBncGl8E1dc+GqnLTK90gcWM3DfdkIHu/2sWWvl5JVeHl0Tl1vcuLHSQtgiYGRtJIaCSAXG08JNvGu18vJKrw8uicg1hvc5VReKg0zFteziWqF7nKqLxUGmYtr2cSDsiIgIiIPIYWOaa35bdPGo7gp51pfhk0RViwsc01vy26eNR3BTzrS/DJoig2QCwl8V7sdW3cyRse0G0B7bbD1jqWbCneFXCg+5Rhp4I2PqJWGYult3uOLdFo4Bwkkh3TwWIP2xZ0uTRfY612jwaUoIPo0XBw8LSR9iVNMfl0u6o/KftrluH66IIJhoyLeEb28Wjqt3aC/UFKI2BoAAAsAAsAA6AF9Niw16F8jbo0cNa1pbvoO6YTaWSMcWvbb02OB4VmUCxLERAsSxEQLEsRECxLERAsSxEQFjL5eSVXh5dE5ZNYy+XklV4eXROQaw3ucqovFQaZi2vZxLVC9zlVF4qDTMW17OJB2REQEREHkMLHNNb8tunjUdwU860vwyaIqxYWOaa35bdPGo7gp51pfhk0RQbIBQXDmLboQ+EaP3Sq9BQjDlERXQPsO5dS7kHoJbK8kfTdN+6CdblcFoXKINgcC3BcqEf1Jv8h6nF3sMt04qqphjdBvcU8kTLaYE7hryBabepUnA9CW3KgtBG6dK8W9LXTvIP1C+avwX0kkj5DBa6R5kcd9fwucbSf8AV1oJhjvur26fNRrTHfdXt0+ajWqRiopO4/a/aTFRSdx+1+0gm+O+6vbp81GtMd91e3T5qNapGKik7j9r9pMVFJ3H7X7SCb477q9unzUa0x33V7dPmo1qkYqKTuP2v2kxUUncftftIJvjvur26fNRrTHfdXt0+ajWqRiopO4/a/aTFRSdx+1+0gm+O+6vbp81GtMd91e3T5qNapGKik7j9r9pMVFJ3H7X7SD0ODS+CavufDVTlple6QOLGbhvuyED3f7WLLXy8kqvDy6Jy6XtXEjo4G08TdzG0khu6LrC42nhJt413vl5JVeHl0TkGsN7nKqLxUGmYtr2cS1Qvc5VReKg0zFteziQdkREBERB5DCxzTW/Lbp41HcFPOtL8MmiKsWFjmmt+W3TxqO4KedaX4ZNEUGyAWCvkvbjq2hssbHtBtAcLbD1g8YWdC5QT3FhS5NH+Ttpdo8GNKCD6NHwcPCXEfYlUBEHzXPpBGwMAAAFgAFgAHQAvpsREHFiWLlEHFiWLlEHFiWLlEHFiWLlEHFiWLlEBYy+XklV4eXROWTWMvl5JVeHl0TkGsN7nKqLxUGmYtr2cS1Qvc5VReKg0zFteziQdkREBERB5TClCX3KrWtFp3oOsHU2Vjj/AMNP2UHvIu5HRV9NUy2iJriyRwFu4a9pbu7P4tH0tWzddTh7HNIBBBBBFoII4QQtf79MGksD3vga6SAm0MaLZIv/AM2dI6ig2Boq1kzGyxPY+Nwta9jg9rh/BC/e1adsjlhJDJJYz/8AZrZHRH6gELv6dU5TUZ0/aQbg2patPvTqnKajOn7SenVOU1GdP2kG4NqWrT706pymozp+0np1TlNRnT9pBuDalq0+9OqcpqM6ftJ6dU5TUZ0/aQbg2patPvTqnKajOn7SenVOU1GdP2kG4NqWrT706pymozp+0np1TlNRnT9pBuDalq0+9OqcpqM6ftJ6dU5TUZ0/aQbg2patPvTqnKajOn7SenVOU1GdP2kG4Nq8rhEvpgoqOcSPbvksT4oYbf8AuSOe0tFjeOwW8J4uBa0enVOU1GdP2l+lBcaaok91skshPCQDIfq4/wDsoMjepTOkrKJjRafSYnfRsgcT9gVtUziClmDPB6aV3pM1hnI3LWjhETTx8PST19CqjQg5REQEREBfJVXPa9fWiDATXttcbSGn+7Qf/K/P1WZ2GeWNS9GiDznqszsM8sak9VmdhnljUvRog856rM7DPLGpPVZnYZ5Y1L0aIPOeqzOwzyxqT1WZ2GeWNS9GiDznqszsM8sak9VmdhnljUvRog856rM7DPLGpPVZnYZ5Y1L0aIPOeqzOwzyxqT1WZ2GeWNS9GiDznqszsM8sak9VmdhnljUvRog856rM7DPLGpfTTXADegAdQFg+yzSIPyhpwwWBfqiICI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444" y="2774749"/>
            <a:ext cx="896198" cy="89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文字方塊 14"/>
          <p:cNvSpPr txBox="1"/>
          <p:nvPr/>
        </p:nvSpPr>
        <p:spPr>
          <a:xfrm>
            <a:off x="7353506" y="1819659"/>
            <a:ext cx="803938" cy="523220"/>
          </a:xfrm>
          <a:prstGeom prst="rect">
            <a:avLst/>
          </a:prstGeom>
          <a:noFill/>
          <a:ln w="19050">
            <a:solidFill>
              <a:srgbClr val="0070C0"/>
            </a:solidFill>
          </a:ln>
        </p:spPr>
        <p:txBody>
          <a:bodyPr wrap="none" rtlCol="0">
            <a:spAutoFit/>
          </a:bodyPr>
          <a:lstStyle/>
          <a:p>
            <a:r>
              <a:rPr lang="en-US" altLang="zh-TW" sz="1400" dirty="0" smtClean="0"/>
              <a:t>Paper’s </a:t>
            </a:r>
          </a:p>
          <a:p>
            <a:r>
              <a:rPr lang="en-US" altLang="zh-TW" sz="1400" dirty="0" smtClean="0"/>
              <a:t>method</a:t>
            </a:r>
            <a:endParaRPr lang="zh-TW" altLang="en-US" sz="1400" dirty="0"/>
          </a:p>
        </p:txBody>
      </p:sp>
      <p:sp>
        <p:nvSpPr>
          <p:cNvPr id="17" name="弧形箭號 (下彎) 16"/>
          <p:cNvSpPr/>
          <p:nvPr/>
        </p:nvSpPr>
        <p:spPr bwMode="auto">
          <a:xfrm flipH="1">
            <a:off x="5642267" y="1368282"/>
            <a:ext cx="2202169" cy="372157"/>
          </a:xfrm>
          <a:prstGeom prst="curvedDownArrow">
            <a:avLst>
              <a:gd name="adj1" fmla="val 25000"/>
              <a:gd name="adj2" fmla="val 50000"/>
              <a:gd name="adj3" fmla="val 2718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22" name="向右箭號 21"/>
          <p:cNvSpPr/>
          <p:nvPr/>
        </p:nvSpPr>
        <p:spPr bwMode="auto">
          <a:xfrm>
            <a:off x="6206006" y="2884294"/>
            <a:ext cx="742257"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24" name="向右箭號 23"/>
          <p:cNvSpPr/>
          <p:nvPr/>
        </p:nvSpPr>
        <p:spPr bwMode="auto">
          <a:xfrm rot="5400000">
            <a:off x="7650605" y="2476272"/>
            <a:ext cx="286164"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20" name="文字方塊 19"/>
          <p:cNvSpPr txBox="1"/>
          <p:nvPr/>
        </p:nvSpPr>
        <p:spPr>
          <a:xfrm>
            <a:off x="7270146" y="2774749"/>
            <a:ext cx="1047082" cy="307777"/>
          </a:xfrm>
          <a:prstGeom prst="rect">
            <a:avLst/>
          </a:prstGeom>
          <a:noFill/>
        </p:spPr>
        <p:txBody>
          <a:bodyPr wrap="none" rtlCol="0">
            <a:spAutoFit/>
          </a:bodyPr>
          <a:lstStyle/>
          <a:p>
            <a:r>
              <a:rPr lang="en-US" altLang="zh-TW" sz="1400" b="1" i="1" dirty="0" smtClean="0"/>
              <a:t>subtopics</a:t>
            </a:r>
            <a:endParaRPr lang="zh-TW" altLang="en-US" sz="1400" b="1" i="1" dirty="0"/>
          </a:p>
        </p:txBody>
      </p:sp>
      <p:sp>
        <p:nvSpPr>
          <p:cNvPr id="26" name="向右箭號 25"/>
          <p:cNvSpPr/>
          <p:nvPr/>
        </p:nvSpPr>
        <p:spPr bwMode="auto">
          <a:xfrm rot="5400000">
            <a:off x="7650605" y="3209637"/>
            <a:ext cx="286164"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21" name="文字方塊 20"/>
          <p:cNvSpPr txBox="1"/>
          <p:nvPr/>
        </p:nvSpPr>
        <p:spPr>
          <a:xfrm>
            <a:off x="7060413" y="3537588"/>
            <a:ext cx="1390124" cy="307777"/>
          </a:xfrm>
          <a:prstGeom prst="rect">
            <a:avLst/>
          </a:prstGeom>
          <a:noFill/>
        </p:spPr>
        <p:txBody>
          <a:bodyPr wrap="none" rtlCol="0">
            <a:spAutoFit/>
          </a:bodyPr>
          <a:lstStyle/>
          <a:p>
            <a:r>
              <a:rPr lang="en-US" altLang="zh-TW" sz="1400" b="1" dirty="0" smtClean="0"/>
              <a:t>Seed clusters</a:t>
            </a:r>
            <a:endParaRPr lang="zh-TW" altLang="en-US" sz="1400" b="1" dirty="0"/>
          </a:p>
        </p:txBody>
      </p:sp>
      <p:sp>
        <p:nvSpPr>
          <p:cNvPr id="28" name="向右箭號 27"/>
          <p:cNvSpPr/>
          <p:nvPr/>
        </p:nvSpPr>
        <p:spPr bwMode="auto">
          <a:xfrm rot="5400000">
            <a:off x="5406852" y="3831364"/>
            <a:ext cx="286164"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23" name="AutoShape 9" descr="data:image/jpeg;base64,/9j/4AAQSkZJRgABAQAAAQABAAD/2wCEAAkGBhARDhQUDhAWDxUMEBYQDxEODRoODQ0QFRYhFxgQFR4aJzIeGCUjGRMSIS8lLycpMC4sFSExNTEqPiYrLikBCQoKDgwOFw8PGjUkFCAvLCk1NjYyLywsKSwpKSkpKSkpKSwxKSkpKSkpLCkpKSkpLCwpKSkpKSkpKSkpKSkpKf/AABEIAGYAZgMBIgACEQEDEQH/xAAcAAEAAgIDAQAAAAAAAAAAAAAAAwgCBgEEBwX/xAA9EAABAgEIBgcECgMAAAAAAAAAAQIDBAURF1SU0dIHEyExU5IGFFFScZGTM3OBshIWIkFEYaKjweEkMjT/xAAYAQEBAQEBAAAAAAAAAAAAAAAAAwQCAf/EAB0RAQADAQEBAQEBAAAAAAAAAAABERMCUQMSITH/2gAMAwEAAhEDEQA/ANoXTlI7PG/TiF05SOzxv04nirt6+Jwu74GvLlD9ythJ4yPY1ybEe1HJTvRFSn+SQ602+wh+6Z8qGqaU+kcpkUjhxJI9IbnyhGOVWI+lqtctG380QyxFzS0zUW3QFfK2p2tDbuzAVtTtaG3dmBTHpxpCwYK+VtTtaG3dmArana0Nu7MBj0aQsGCvlbU7Wht3ZgK2p2tDbuzAY9GkLBgr5W1O1obd2YCtqdrQ27swGPRpCwYK+s0sTtTtlDbuzAHuPRpDsLobnSn/AFhev/RwuhqdO7CvH9HvYPNejOEMihK2Exrt7GNatG6lEoJIkJrk+0iO8UpQyBJRD1OHw28iDqcPht5EJgBD1OHw28iDqcPht5EJgBD1OHw28iDqcPht5EJgBD1OHw28iDqcPht5EJgBD1OH3G8iAmAAHhK6aZy7sD0HZjhdNU5d2B6DsxXLpxpD3cEMjiq6Exy73sa5aN1KpSSq5E3rR4knbkGOsb2p5jWN7U8wMgY6xvanmNY3tTzAyBjrG9qeY1je1PMDIGOsb2p5jWN7U8wMgY6xO1PMAVOdvXxOF3fA9rXQbI7TH/bynFRkjtMf9vKa9eUPxL0GbfYQ/dM+VDVNKnR+UyyRw2SSHrHslCPciPRlDUa5Kdqp96obhJ4KMY1qbUY1Goq71REo/gkMsTU2tMXFK9VXTvZlvEPMKrp3sy3iHmLCgrtLjOFeqrp3sy3iHmFV072ZbxDzFhQNpM4V6qunezLeIeYVXTvZlvEPMWFA2kzhXqq6d7Mt4h5hVdO9mW8Q8xYUDaTOFfGaL53p2yZbzDzHBYQDaTOAAEVAAAAAAAAAAAAAAAAFWHTzKaV/yIu/jvxOFnmU0f8ARF3Wh+J1HLtXxMVXZ8DfTLa1k3LTAh07aYbN+9fsodTpB0kk8hhNiSp6sa9+rarWK+lyoq0bPyRTtzb7CH7pnyofG6b9EEnKTshLFWDq4qRfpIz6dNDVSjeneMMVf9/xpm6/j51bk1cd13fgK3Jq47ru/A1uodludd0zCodludd0zFa+fri+/GyVuTVx3Xd+Arcmrjuu78DW6h2W513TMKh2W513TMK+fpffjZK3Jq47ru/AVuTVx3Xd+BrdQ7Lc67pmFQ7Lc67pmFfP0vvxslbk1cd13fgK3Jq47ru/A1uodludd0zCodludd0zCvn6X342VNLc1cd12fgDXG6CWp+Odd0zAV8/S+28/UibrFB9JB9R5usUH0kOAS/Uu6h9tjEREREoRqUIibkRPuMgDx6AAAA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871" y="4221088"/>
            <a:ext cx="541344" cy="5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文字方塊 24"/>
          <p:cNvSpPr txBox="1"/>
          <p:nvPr/>
        </p:nvSpPr>
        <p:spPr>
          <a:xfrm>
            <a:off x="3562734" y="4260927"/>
            <a:ext cx="1613199" cy="461665"/>
          </a:xfrm>
          <a:prstGeom prst="rect">
            <a:avLst/>
          </a:prstGeom>
          <a:noFill/>
        </p:spPr>
        <p:txBody>
          <a:bodyPr wrap="none" rtlCol="0">
            <a:spAutoFit/>
          </a:bodyPr>
          <a:lstStyle/>
          <a:p>
            <a:r>
              <a:rPr lang="en-US" altLang="zh-TW" sz="1200" dirty="0"/>
              <a:t>not belong to any of </a:t>
            </a:r>
            <a:endParaRPr lang="en-US" altLang="zh-TW" sz="1200" dirty="0" smtClean="0"/>
          </a:p>
          <a:p>
            <a:r>
              <a:rPr lang="en-US" altLang="zh-TW" sz="1200" dirty="0" smtClean="0"/>
              <a:t>the </a:t>
            </a:r>
            <a:r>
              <a:rPr lang="en-US" altLang="zh-TW" sz="1200" dirty="0"/>
              <a:t>mined subtopics</a:t>
            </a:r>
            <a:endParaRPr lang="zh-TW" altLang="en-US" sz="1200" dirty="0"/>
          </a:p>
        </p:txBody>
      </p:sp>
      <p:sp>
        <p:nvSpPr>
          <p:cNvPr id="32" name="向右箭號 31"/>
          <p:cNvSpPr/>
          <p:nvPr/>
        </p:nvSpPr>
        <p:spPr bwMode="auto">
          <a:xfrm>
            <a:off x="6229117" y="4399427"/>
            <a:ext cx="719145"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33" name="向右箭號 32"/>
          <p:cNvSpPr/>
          <p:nvPr/>
        </p:nvSpPr>
        <p:spPr bwMode="auto">
          <a:xfrm rot="5400000">
            <a:off x="7650605" y="3974446"/>
            <a:ext cx="286164"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34" name="文字方塊 33"/>
          <p:cNvSpPr txBox="1"/>
          <p:nvPr/>
        </p:nvSpPr>
        <p:spPr>
          <a:xfrm>
            <a:off x="7060413" y="4337871"/>
            <a:ext cx="1685077" cy="307777"/>
          </a:xfrm>
          <a:prstGeom prst="rect">
            <a:avLst/>
          </a:prstGeom>
          <a:noFill/>
        </p:spPr>
        <p:txBody>
          <a:bodyPr wrap="none" rtlCol="0">
            <a:spAutoFit/>
          </a:bodyPr>
          <a:lstStyle/>
          <a:p>
            <a:r>
              <a:rPr lang="en-US" altLang="zh-TW" sz="1400" b="1" dirty="0" smtClean="0"/>
              <a:t>Cosine similarity</a:t>
            </a:r>
            <a:endParaRPr lang="zh-TW" altLang="en-US" sz="1400" b="1" dirty="0"/>
          </a:p>
        </p:txBody>
      </p:sp>
      <p:sp>
        <p:nvSpPr>
          <p:cNvPr id="35" name="文字方塊 34"/>
          <p:cNvSpPr txBox="1"/>
          <p:nvPr/>
        </p:nvSpPr>
        <p:spPr>
          <a:xfrm>
            <a:off x="7060413" y="4722592"/>
            <a:ext cx="1891865" cy="461665"/>
          </a:xfrm>
          <a:prstGeom prst="rect">
            <a:avLst/>
          </a:prstGeom>
          <a:noFill/>
        </p:spPr>
        <p:txBody>
          <a:bodyPr wrap="none" rtlCol="0">
            <a:spAutoFit/>
          </a:bodyPr>
          <a:lstStyle/>
          <a:p>
            <a:r>
              <a:rPr lang="en-US" altLang="zh-TW" sz="1200" dirty="0"/>
              <a:t>using the TFIDF of </a:t>
            </a:r>
            <a:r>
              <a:rPr lang="en-US" altLang="zh-TW" sz="1200" dirty="0" smtClean="0"/>
              <a:t>terms</a:t>
            </a:r>
          </a:p>
          <a:p>
            <a:r>
              <a:rPr lang="en-US" altLang="zh-TW" sz="1200" dirty="0" smtClean="0"/>
              <a:t>in </a:t>
            </a:r>
            <a:r>
              <a:rPr lang="en-US" altLang="zh-TW" sz="1200" dirty="0"/>
              <a:t>titles and snippets</a:t>
            </a:r>
            <a:endParaRPr lang="zh-TW" altLang="en-US" sz="1200" dirty="0"/>
          </a:p>
        </p:txBody>
      </p:sp>
      <p:sp>
        <p:nvSpPr>
          <p:cNvPr id="36" name="向右箭號 35"/>
          <p:cNvSpPr/>
          <p:nvPr/>
        </p:nvSpPr>
        <p:spPr bwMode="auto">
          <a:xfrm rot="5400000">
            <a:off x="5406852" y="5004173"/>
            <a:ext cx="286164" cy="1846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27" name="文字方塊 26"/>
          <p:cNvSpPr txBox="1"/>
          <p:nvPr/>
        </p:nvSpPr>
        <p:spPr>
          <a:xfrm>
            <a:off x="4401044" y="5358003"/>
            <a:ext cx="2254143" cy="523220"/>
          </a:xfrm>
          <a:prstGeom prst="rect">
            <a:avLst/>
          </a:prstGeom>
          <a:noFill/>
        </p:spPr>
        <p:txBody>
          <a:bodyPr wrap="none" rtlCol="0">
            <a:spAutoFit/>
          </a:bodyPr>
          <a:lstStyle/>
          <a:p>
            <a:r>
              <a:rPr lang="en-US" altLang="zh-TW" sz="1400" dirty="0"/>
              <a:t>the </a:t>
            </a:r>
            <a:r>
              <a:rPr lang="en-US" altLang="zh-TW" sz="1400" b="1" dirty="0"/>
              <a:t>existing clusters</a:t>
            </a:r>
            <a:r>
              <a:rPr lang="en-US" altLang="zh-TW" sz="1400" dirty="0"/>
              <a:t> or </a:t>
            </a:r>
            <a:endParaRPr lang="en-US" altLang="zh-TW" sz="1400" dirty="0" smtClean="0"/>
          </a:p>
          <a:p>
            <a:r>
              <a:rPr lang="en-US" altLang="zh-TW" sz="1400" b="1" dirty="0" smtClean="0"/>
              <a:t>create new </a:t>
            </a:r>
            <a:r>
              <a:rPr lang="en-US" altLang="zh-TW" sz="1400" b="1" dirty="0"/>
              <a:t>clusters</a:t>
            </a:r>
            <a:endParaRPr lang="zh-TW" altLang="en-US" sz="1400" b="1" dirty="0"/>
          </a:p>
        </p:txBody>
      </p:sp>
    </p:spTree>
    <p:extLst>
      <p:ext uri="{BB962C8B-B14F-4D97-AF65-F5344CB8AC3E}">
        <p14:creationId xmlns:p14="http://schemas.microsoft.com/office/powerpoint/2010/main" val="186237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2058"/>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p:bldP spid="14" grpId="0" animBg="1"/>
      <p:bldP spid="16" grpId="0" animBg="1"/>
      <p:bldP spid="15" grpId="0" animBg="1"/>
      <p:bldP spid="17" grpId="0" animBg="1"/>
      <p:bldP spid="22" grpId="0" animBg="1"/>
      <p:bldP spid="24" grpId="0" animBg="1"/>
      <p:bldP spid="20" grpId="0"/>
      <p:bldP spid="26" grpId="0" animBg="1"/>
      <p:bldP spid="21" grpId="0"/>
      <p:bldP spid="28" grpId="0" animBg="1"/>
      <p:bldP spid="25" grpId="0"/>
      <p:bldP spid="32" grpId="0" animBg="1"/>
      <p:bldP spid="33" grpId="0" animBg="1"/>
      <p:bldP spid="34" grpId="0"/>
      <p:bldP spid="35" grpId="0"/>
      <p:bldP spid="3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Search Result Clustering</a:t>
            </a:r>
            <a:endParaRPr lang="zh-TW" altLang="en-US" dirty="0"/>
          </a:p>
        </p:txBody>
      </p:sp>
      <p:sp>
        <p:nvSpPr>
          <p:cNvPr id="3" name="內容版面配置區 2"/>
          <p:cNvSpPr>
            <a:spLocks noGrp="1"/>
          </p:cNvSpPr>
          <p:nvPr>
            <p:ph idx="1"/>
          </p:nvPr>
        </p:nvSpPr>
        <p:spPr>
          <a:xfrm>
            <a:off x="762000" y="1295400"/>
            <a:ext cx="8202488" cy="4876800"/>
          </a:xfrm>
        </p:spPr>
        <p:txBody>
          <a:bodyPr>
            <a:normAutofit lnSpcReduction="10000"/>
          </a:bodyPr>
          <a:lstStyle/>
          <a:p>
            <a:r>
              <a:rPr lang="en-US" altLang="zh-TW" sz="2400" dirty="0"/>
              <a:t>Accuracy comparison between </a:t>
            </a:r>
            <a:r>
              <a:rPr lang="en-US" altLang="zh-TW" sz="2400" dirty="0" smtClean="0"/>
              <a:t>new </a:t>
            </a:r>
            <a:r>
              <a:rPr lang="en-US" altLang="zh-TW" sz="2400" dirty="0"/>
              <a:t>method and </a:t>
            </a:r>
            <a:r>
              <a:rPr lang="en-US" altLang="zh-TW" sz="2400" dirty="0" smtClean="0"/>
              <a:t>baseline</a:t>
            </a:r>
          </a:p>
          <a:p>
            <a:endParaRPr lang="en-US" altLang="zh-TW" sz="2400" dirty="0"/>
          </a:p>
          <a:p>
            <a:endParaRPr lang="en-US" altLang="zh-TW" sz="2400" dirty="0" smtClean="0"/>
          </a:p>
          <a:p>
            <a:endParaRPr lang="en-US" altLang="zh-TW" sz="2400" dirty="0"/>
          </a:p>
          <a:p>
            <a:endParaRPr lang="en-US" altLang="zh-TW" sz="2400" dirty="0" smtClean="0"/>
          </a:p>
          <a:p>
            <a:endParaRPr lang="en-US" altLang="zh-TW" sz="2400" dirty="0"/>
          </a:p>
          <a:p>
            <a:r>
              <a:rPr lang="en-US" altLang="zh-TW" sz="2400" dirty="0"/>
              <a:t>Accuracy comparison from various </a:t>
            </a:r>
            <a:r>
              <a:rPr lang="en-US" altLang="zh-TW" sz="2400" dirty="0" smtClean="0"/>
              <a:t>perspectives</a:t>
            </a:r>
          </a:p>
          <a:p>
            <a:endParaRPr lang="en-US" altLang="zh-TW" sz="2400" dirty="0"/>
          </a:p>
          <a:p>
            <a:endParaRPr lang="en-US" altLang="zh-TW" sz="2400" dirty="0" smtClean="0"/>
          </a:p>
          <a:p>
            <a:endParaRPr lang="en-US" altLang="zh-TW" sz="2400" dirty="0"/>
          </a:p>
          <a:p>
            <a:endParaRPr lang="en-US" altLang="zh-TW" sz="2400" dirty="0" smtClean="0"/>
          </a:p>
          <a:p>
            <a:pPr lvl="1"/>
            <a:r>
              <a:rPr lang="en-US" altLang="zh-TW" sz="2000" dirty="0"/>
              <a:t>The </a:t>
            </a:r>
            <a:r>
              <a:rPr lang="en-US" altLang="zh-TW" sz="2000" dirty="0" smtClean="0"/>
              <a:t>overall improvement </a:t>
            </a:r>
            <a:r>
              <a:rPr lang="en-US" altLang="zh-TW" sz="2000" dirty="0"/>
              <a:t>is about 28%</a:t>
            </a:r>
            <a:endParaRPr lang="zh-TW" alt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676456"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107093"/>
            <a:ext cx="645671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bwMode="auto">
          <a:xfrm>
            <a:off x="7020272" y="5120885"/>
            <a:ext cx="504056" cy="432048"/>
          </a:xfrm>
          <a:prstGeom prst="rect">
            <a:avLst/>
          </a:prstGeom>
          <a:noFill/>
          <a:ln w="2222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390964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Search Result Re-Ranking</a:t>
            </a:r>
            <a:endParaRPr lang="zh-TW" altLang="en-US" dirty="0"/>
          </a:p>
        </p:txBody>
      </p:sp>
      <p:sp>
        <p:nvSpPr>
          <p:cNvPr id="3" name="內容版面配置區 2"/>
          <p:cNvSpPr>
            <a:spLocks noGrp="1"/>
          </p:cNvSpPr>
          <p:nvPr>
            <p:ph idx="1"/>
          </p:nvPr>
        </p:nvSpPr>
        <p:spPr/>
        <p:txBody>
          <a:bodyPr/>
          <a:lstStyle/>
          <a:p>
            <a:r>
              <a:rPr lang="en-US" altLang="zh-TW" sz="2400" dirty="0"/>
              <a:t>Example of search result </a:t>
            </a:r>
            <a:r>
              <a:rPr lang="en-US" altLang="zh-TW" sz="2400" dirty="0" smtClean="0"/>
              <a:t>re-ranking</a:t>
            </a:r>
          </a:p>
          <a:p>
            <a:endParaRPr lang="en-US" altLang="zh-TW" sz="2400" dirty="0"/>
          </a:p>
          <a:p>
            <a:endParaRPr lang="en-US" altLang="zh-TW" sz="2400" dirty="0" smtClean="0"/>
          </a:p>
          <a:p>
            <a:endParaRPr lang="en-US" altLang="zh-TW" sz="2400" dirty="0"/>
          </a:p>
          <a:p>
            <a:endParaRPr lang="en-US" altLang="zh-TW" sz="2400" dirty="0" smtClean="0"/>
          </a:p>
          <a:p>
            <a:endParaRPr lang="en-US" altLang="zh-TW" sz="2400" dirty="0"/>
          </a:p>
          <a:p>
            <a:endParaRPr lang="en-US" altLang="zh-TW" sz="2400" dirty="0" smtClean="0"/>
          </a:p>
          <a:p>
            <a:endParaRPr lang="en-US" altLang="zh-TW" sz="2400" dirty="0"/>
          </a:p>
          <a:p>
            <a:endParaRPr lang="en-US" altLang="zh-TW" sz="2400" dirty="0" smtClean="0"/>
          </a:p>
          <a:p>
            <a:r>
              <a:rPr lang="en-US" altLang="zh-TW" sz="2400" dirty="0" smtClean="0"/>
              <a:t>Evaluation</a:t>
            </a:r>
          </a:p>
          <a:p>
            <a:endParaRPr lang="zh-TW" alt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57306"/>
            <a:ext cx="5760640" cy="332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文字方塊 3"/>
              <p:cNvSpPr txBox="1"/>
              <p:nvPr/>
            </p:nvSpPr>
            <p:spPr>
              <a:xfrm>
                <a:off x="1292176" y="5807970"/>
                <a:ext cx="29754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altLang="zh-TW" i="1" smtClean="0">
                          <a:latin typeface="Cambria Math"/>
                          <a:ea typeface="Cambria Math"/>
                        </a:rPr>
                        <m:t>Δ</m:t>
                      </m:r>
                      <m:r>
                        <a:rPr lang="en-US" altLang="zh-TW" b="0" i="1" smtClean="0">
                          <a:latin typeface="Cambria Math"/>
                          <a:ea typeface="Cambria Math"/>
                        </a:rPr>
                        <m:t>=3.41−1.80−1=0.61</m:t>
                      </m:r>
                    </m:oMath>
                  </m:oMathPara>
                </a14:m>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292176" y="5807970"/>
                <a:ext cx="2975495" cy="369332"/>
              </a:xfrm>
              <a:prstGeom prst="rect">
                <a:avLst/>
              </a:prstGeom>
              <a:blipFill rotWithShape="1">
                <a:blip r:embed="rId4"/>
                <a:stretch>
                  <a:fillRect/>
                </a:stretch>
              </a:blipFill>
            </p:spPr>
            <p:txBody>
              <a:bodyPr/>
              <a:lstStyle/>
              <a:p>
                <a:r>
                  <a:rPr lang="zh-TW" altLang="en-US">
                    <a:noFill/>
                  </a:rPr>
                  <a:t> </a:t>
                </a:r>
              </a:p>
            </p:txBody>
          </p:sp>
        </mc:Fallback>
      </mc:AlternateContent>
      <p:sp>
        <p:nvSpPr>
          <p:cNvPr id="5" name="文字方塊 4"/>
          <p:cNvSpPr txBox="1"/>
          <p:nvPr/>
        </p:nvSpPr>
        <p:spPr>
          <a:xfrm>
            <a:off x="3294400" y="5239499"/>
            <a:ext cx="4423199" cy="307777"/>
          </a:xfrm>
          <a:prstGeom prst="rect">
            <a:avLst/>
          </a:prstGeom>
          <a:noFill/>
        </p:spPr>
        <p:txBody>
          <a:bodyPr wrap="none" rtlCol="0">
            <a:spAutoFit/>
          </a:bodyPr>
          <a:lstStyle/>
          <a:p>
            <a:r>
              <a:rPr lang="en-US" altLang="zh-TW" sz="1400" dirty="0"/>
              <a:t>the user to check the subtopics and click one of them</a:t>
            </a:r>
            <a:endParaRPr lang="zh-TW" altLang="en-US" sz="1400" dirty="0"/>
          </a:p>
        </p:txBody>
      </p:sp>
      <p:cxnSp>
        <p:nvCxnSpPr>
          <p:cNvPr id="7" name="直線單箭頭接點 6"/>
          <p:cNvCxnSpPr/>
          <p:nvPr/>
        </p:nvCxnSpPr>
        <p:spPr bwMode="auto">
          <a:xfrm flipV="1">
            <a:off x="3368552" y="5557334"/>
            <a:ext cx="144016" cy="250636"/>
          </a:xfrm>
          <a:prstGeom prst="straightConnector1">
            <a:avLst/>
          </a:prstGeom>
          <a:solidFill>
            <a:schemeClr val="accent1"/>
          </a:solidFill>
          <a:ln w="19050" cap="flat" cmpd="sng" algn="ctr">
            <a:solidFill>
              <a:srgbClr val="FF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文字方塊 7"/>
          <p:cNvSpPr txBox="1"/>
          <p:nvPr/>
        </p:nvSpPr>
        <p:spPr>
          <a:xfrm>
            <a:off x="1837460" y="6499444"/>
            <a:ext cx="3384376" cy="307777"/>
          </a:xfrm>
          <a:prstGeom prst="rect">
            <a:avLst/>
          </a:prstGeom>
          <a:noFill/>
        </p:spPr>
        <p:txBody>
          <a:bodyPr wrap="square" rtlCol="0">
            <a:spAutoFit/>
          </a:bodyPr>
          <a:lstStyle/>
          <a:p>
            <a:r>
              <a:rPr lang="en-US" altLang="zh-TW" sz="1400" dirty="0"/>
              <a:t>the average position of last </a:t>
            </a:r>
            <a:r>
              <a:rPr lang="en-US" altLang="zh-TW" sz="1400" dirty="0" smtClean="0"/>
              <a:t>clicked URLs</a:t>
            </a:r>
            <a:endParaRPr lang="zh-TW" altLang="en-US" sz="1400" dirty="0"/>
          </a:p>
        </p:txBody>
      </p:sp>
      <p:cxnSp>
        <p:nvCxnSpPr>
          <p:cNvPr id="10" name="直線單箭頭接點 9"/>
          <p:cNvCxnSpPr/>
          <p:nvPr/>
        </p:nvCxnSpPr>
        <p:spPr bwMode="auto">
          <a:xfrm>
            <a:off x="1996352" y="6177302"/>
            <a:ext cx="0" cy="308726"/>
          </a:xfrm>
          <a:prstGeom prst="straightConnector1">
            <a:avLst/>
          </a:prstGeom>
          <a:solidFill>
            <a:schemeClr val="accent1"/>
          </a:solidFill>
          <a:ln w="19050" cap="flat" cmpd="sng" algn="ctr">
            <a:solidFill>
              <a:srgbClr val="FF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單箭頭接點 14"/>
          <p:cNvCxnSpPr/>
          <p:nvPr/>
        </p:nvCxnSpPr>
        <p:spPr bwMode="auto">
          <a:xfrm>
            <a:off x="2779923" y="6299567"/>
            <a:ext cx="262021" cy="0"/>
          </a:xfrm>
          <a:prstGeom prst="straightConnector1">
            <a:avLst/>
          </a:prstGeom>
          <a:solidFill>
            <a:schemeClr val="accent1"/>
          </a:solidFill>
          <a:ln w="19050" cap="flat" cmpd="sng" algn="ctr">
            <a:solidFill>
              <a:srgbClr val="FF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接點 20"/>
          <p:cNvCxnSpPr>
            <a:endCxn id="4" idx="2"/>
          </p:cNvCxnSpPr>
          <p:nvPr/>
        </p:nvCxnSpPr>
        <p:spPr bwMode="auto">
          <a:xfrm flipV="1">
            <a:off x="2779923" y="6177302"/>
            <a:ext cx="1" cy="122265"/>
          </a:xfrm>
          <a:prstGeom prst="line">
            <a:avLst/>
          </a:prstGeom>
          <a:solidFill>
            <a:schemeClr val="accent1"/>
          </a:solidFill>
          <a:ln w="19050" cap="flat" cmpd="sng" algn="ctr">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文字方塊 21"/>
          <p:cNvSpPr txBox="1"/>
          <p:nvPr/>
        </p:nvSpPr>
        <p:spPr>
          <a:xfrm>
            <a:off x="3041944" y="6113107"/>
            <a:ext cx="6004785" cy="307777"/>
          </a:xfrm>
          <a:prstGeom prst="rect">
            <a:avLst/>
          </a:prstGeom>
          <a:noFill/>
        </p:spPr>
        <p:txBody>
          <a:bodyPr wrap="none" rtlCol="0">
            <a:spAutoFit/>
          </a:bodyPr>
          <a:lstStyle/>
          <a:p>
            <a:r>
              <a:rPr lang="en-US" altLang="zh-TW" sz="1400" dirty="0"/>
              <a:t>the </a:t>
            </a:r>
            <a:r>
              <a:rPr lang="en-US" altLang="zh-TW" sz="1400" dirty="0" smtClean="0"/>
              <a:t>average position </a:t>
            </a:r>
            <a:r>
              <a:rPr lang="en-US" altLang="zh-TW" sz="1400" dirty="0"/>
              <a:t>of last clicked URLs belonging to the same subtopics</a:t>
            </a:r>
            <a:endParaRPr lang="zh-TW" altLang="en-US" sz="1400" dirty="0"/>
          </a:p>
        </p:txBody>
      </p:sp>
    </p:spTree>
    <p:extLst>
      <p:ext uri="{BB962C8B-B14F-4D97-AF65-F5344CB8AC3E}">
        <p14:creationId xmlns:p14="http://schemas.microsoft.com/office/powerpoint/2010/main" val="360530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Two Phenomena</a:t>
            </a:r>
          </a:p>
          <a:p>
            <a:r>
              <a:rPr lang="en-US" altLang="zh-TW" dirty="0" smtClean="0"/>
              <a:t>Clustering Method</a:t>
            </a:r>
          </a:p>
          <a:p>
            <a:r>
              <a:rPr lang="en-US" altLang="zh-TW" dirty="0" smtClean="0"/>
              <a:t>Experiments</a:t>
            </a:r>
          </a:p>
          <a:p>
            <a:r>
              <a:rPr lang="en-US" altLang="zh-TW" dirty="0" smtClean="0"/>
              <a:t>Applications</a:t>
            </a:r>
          </a:p>
          <a:p>
            <a:r>
              <a:rPr lang="en-US" altLang="zh-TW" dirty="0" smtClean="0"/>
              <a:t>Conclusion</a:t>
            </a:r>
            <a:endParaRPr lang="zh-TW" altLang="en-US" dirty="0"/>
          </a:p>
        </p:txBody>
      </p:sp>
    </p:spTree>
    <p:extLst>
      <p:ext uri="{BB962C8B-B14F-4D97-AF65-F5344CB8AC3E}">
        <p14:creationId xmlns:p14="http://schemas.microsoft.com/office/powerpoint/2010/main" val="33429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par>
                          <p:cTn id="8" fill="hold">
                            <p:stCondLst>
                              <p:cond delay="0"/>
                            </p:stCondLst>
                            <p:childTnLst>
                              <p:par>
                                <p:cTn id="9" presetID="9" presetClass="emph" presetSubtype="0" nodeType="afterEffect">
                                  <p:stCondLst>
                                    <p:cond delay="0"/>
                                  </p:stCondLst>
                                  <p:childTnLst>
                                    <p:set>
                                      <p:cBhvr rctx="PPT">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childTnLst>
                          </p:cTn>
                        </p:par>
                        <p:par>
                          <p:cTn id="12" fill="hold">
                            <p:stCondLst>
                              <p:cond delay="0"/>
                            </p:stCondLst>
                            <p:childTnLst>
                              <p:par>
                                <p:cTn id="13" presetID="9" presetClass="emph" presetSubtype="0" nodeType="afterEffect">
                                  <p:stCondLst>
                                    <p:cond delay="0"/>
                                  </p:stCondLst>
                                  <p:childTnLst>
                                    <p:set>
                                      <p:cBhvr rctx="PPT">
                                        <p:cTn id="14" dur="indefinite"/>
                                        <p:tgtEl>
                                          <p:spTgt spid="3">
                                            <p:txEl>
                                              <p:pRg st="2" end="2"/>
                                            </p:txEl>
                                          </p:spTgt>
                                        </p:tgtEl>
                                        <p:attrNameLst>
                                          <p:attrName>style.opacity</p:attrName>
                                        </p:attrNameLst>
                                      </p:cBhvr>
                                      <p:to>
                                        <p:strVal val="0.5"/>
                                      </p:to>
                                    </p:set>
                                    <p:animEffect filter="image" prLst="opacity: 0.5">
                                      <p:cBhvr rctx="IE">
                                        <p:cTn id="15" dur="indefinite"/>
                                        <p:tgtEl>
                                          <p:spTgt spid="3">
                                            <p:txEl>
                                              <p:pRg st="2" end="2"/>
                                            </p:txEl>
                                          </p:spTgt>
                                        </p:tgtEl>
                                      </p:cBhvr>
                                    </p:animEffect>
                                  </p:childTnLst>
                                </p:cTn>
                              </p:par>
                            </p:childTnLst>
                          </p:cTn>
                        </p:par>
                        <p:par>
                          <p:cTn id="16" fill="hold">
                            <p:stCondLst>
                              <p:cond delay="0"/>
                            </p:stCondLst>
                            <p:childTnLst>
                              <p:par>
                                <p:cTn id="17" presetID="9" presetClass="emph" presetSubtype="0" nodeType="afterEffect">
                                  <p:stCondLst>
                                    <p:cond delay="0"/>
                                  </p:stCondLst>
                                  <p:childTnLst>
                                    <p:set>
                                      <p:cBhvr rctx="PPT">
                                        <p:cTn id="18" dur="indefinite"/>
                                        <p:tgtEl>
                                          <p:spTgt spid="3">
                                            <p:txEl>
                                              <p:pRg st="3" end="3"/>
                                            </p:txEl>
                                          </p:spTgt>
                                        </p:tgtEl>
                                        <p:attrNameLst>
                                          <p:attrName>style.opacity</p:attrName>
                                        </p:attrNameLst>
                                      </p:cBhvr>
                                      <p:to>
                                        <p:strVal val="0.5"/>
                                      </p:to>
                                    </p:set>
                                    <p:animEffect filter="image" prLst="opacity: 0.5">
                                      <p:cBhvr rctx="IE">
                                        <p:cTn id="19" dur="indefinite"/>
                                        <p:tgtEl>
                                          <p:spTgt spid="3">
                                            <p:txEl>
                                              <p:pRg st="3" end="3"/>
                                            </p:txEl>
                                          </p:spTgt>
                                        </p:tgtEl>
                                      </p:cBhvr>
                                    </p:animEffect>
                                  </p:childTnLst>
                                </p:cTn>
                              </p:par>
                            </p:childTnLst>
                          </p:cTn>
                        </p:par>
                        <p:par>
                          <p:cTn id="20" fill="hold">
                            <p:stCondLst>
                              <p:cond delay="0"/>
                            </p:stCondLst>
                            <p:childTnLst>
                              <p:par>
                                <p:cTn id="21" presetID="9" presetClass="emph" presetSubtype="0" nodeType="afterEffect">
                                  <p:stCondLst>
                                    <p:cond delay="0"/>
                                  </p:stCondLst>
                                  <p:childTnLst>
                                    <p:set>
                                      <p:cBhvr rctx="PPT">
                                        <p:cTn id="22" dur="indefinite"/>
                                        <p:tgtEl>
                                          <p:spTgt spid="3">
                                            <p:txEl>
                                              <p:pRg st="4" end="4"/>
                                            </p:txEl>
                                          </p:spTgt>
                                        </p:tgtEl>
                                        <p:attrNameLst>
                                          <p:attrName>style.opacity</p:attrName>
                                        </p:attrNameLst>
                                      </p:cBhvr>
                                      <p:to>
                                        <p:strVal val="0.5"/>
                                      </p:to>
                                    </p:set>
                                    <p:animEffect filter="image" prLst="opacity: 0.5">
                                      <p:cBhvr rctx="IE">
                                        <p:cTn id="23" dur="indefinite"/>
                                        <p:tgtEl>
                                          <p:spTgt spid="3">
                                            <p:txEl>
                                              <p:pRg st="4" end="4"/>
                                            </p:txEl>
                                          </p:spTgt>
                                        </p:tgtEl>
                                      </p:cBhvr>
                                    </p:animEffect>
                                  </p:childTnLst>
                                </p:cTn>
                              </p:par>
                            </p:childTnLst>
                          </p:cTn>
                        </p:par>
                        <p:par>
                          <p:cTn id="24" fill="hold">
                            <p:stCondLst>
                              <p:cond delay="0"/>
                            </p:stCondLst>
                            <p:childTnLst>
                              <p:par>
                                <p:cTn id="25" presetID="34" presetClass="emph" presetSubtype="0" fill="hold" nodeType="after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5" end="5"/>
                                            </p:txEl>
                                          </p:spTgt>
                                        </p:tgtEl>
                                        <p:attrNameLst>
                                          <p:attrName>ppt_x</p:attrName>
                                          <p:attrName>ppt_y</p:attrName>
                                        </p:attrNameLst>
                                      </p:cBhvr>
                                    </p:animMotion>
                                    <p:animRot by="1500000">
                                      <p:cBhvr>
                                        <p:cTn id="27" dur="125" fill="hold">
                                          <p:stCondLst>
                                            <p:cond delay="0"/>
                                          </p:stCondLst>
                                        </p:cTn>
                                        <p:tgtEl>
                                          <p:spTgt spid="3">
                                            <p:txEl>
                                              <p:pRg st="5" end="5"/>
                                            </p:txEl>
                                          </p:spTgt>
                                        </p:tgtEl>
                                        <p:attrNameLst>
                                          <p:attrName>r</p:attrName>
                                        </p:attrNameLst>
                                      </p:cBhvr>
                                    </p:animRot>
                                    <p:animRot by="-1500000">
                                      <p:cBhvr>
                                        <p:cTn id="28" dur="125" fill="hold">
                                          <p:stCondLst>
                                            <p:cond delay="125"/>
                                          </p:stCondLst>
                                        </p:cTn>
                                        <p:tgtEl>
                                          <p:spTgt spid="3">
                                            <p:txEl>
                                              <p:pRg st="5" end="5"/>
                                            </p:txEl>
                                          </p:spTgt>
                                        </p:tgtEl>
                                        <p:attrNameLst>
                                          <p:attrName>r</p:attrName>
                                        </p:attrNameLst>
                                      </p:cBhvr>
                                    </p:animRot>
                                    <p:animRot by="-1500000">
                                      <p:cBhvr>
                                        <p:cTn id="29" dur="125" fill="hold">
                                          <p:stCondLst>
                                            <p:cond delay="250"/>
                                          </p:stCondLst>
                                        </p:cTn>
                                        <p:tgtEl>
                                          <p:spTgt spid="3">
                                            <p:txEl>
                                              <p:pRg st="5" end="5"/>
                                            </p:txEl>
                                          </p:spTgt>
                                        </p:tgtEl>
                                        <p:attrNameLst>
                                          <p:attrName>r</p:attrName>
                                        </p:attrNameLst>
                                      </p:cBhvr>
                                    </p:animRot>
                                    <p:animRot by="1500000">
                                      <p:cBhvr>
                                        <p:cTn id="30" dur="125" fill="hold">
                                          <p:stCondLst>
                                            <p:cond delay="375"/>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r>
              <a:rPr lang="en-US" altLang="zh-TW" sz="2400" b="1" dirty="0"/>
              <a:t>T</a:t>
            </a:r>
            <a:r>
              <a:rPr lang="en-US" altLang="zh-TW" sz="2400" b="1" dirty="0" smtClean="0"/>
              <a:t>wo </a:t>
            </a:r>
            <a:r>
              <a:rPr lang="en-US" altLang="zh-TW" sz="2400" b="1" dirty="0"/>
              <a:t>phenomena </a:t>
            </a:r>
            <a:r>
              <a:rPr lang="en-US" altLang="zh-TW" sz="2400" dirty="0" smtClean="0"/>
              <a:t>of user </a:t>
            </a:r>
            <a:r>
              <a:rPr lang="en-US" altLang="zh-TW" sz="2400" dirty="0"/>
              <a:t>search behavior </a:t>
            </a:r>
            <a:r>
              <a:rPr lang="en-US" altLang="zh-TW" sz="2400" dirty="0" smtClean="0"/>
              <a:t>can </a:t>
            </a:r>
            <a:r>
              <a:rPr lang="en-US" altLang="zh-TW" sz="2400" dirty="0"/>
              <a:t>be used as signals to mine </a:t>
            </a:r>
            <a:r>
              <a:rPr lang="en-US" altLang="zh-TW" sz="2400" dirty="0" smtClean="0"/>
              <a:t>major senses </a:t>
            </a:r>
            <a:r>
              <a:rPr lang="en-US" altLang="zh-TW" sz="2400" dirty="0"/>
              <a:t>and facets of </a:t>
            </a:r>
            <a:r>
              <a:rPr lang="en-US" altLang="zh-TW" sz="2400" b="1" dirty="0"/>
              <a:t>ambiguous</a:t>
            </a:r>
            <a:r>
              <a:rPr lang="en-US" altLang="zh-TW" sz="2400" dirty="0"/>
              <a:t> and </a:t>
            </a:r>
            <a:r>
              <a:rPr lang="en-US" altLang="zh-TW" sz="2400" b="1" dirty="0"/>
              <a:t>multifaceted</a:t>
            </a:r>
            <a:r>
              <a:rPr lang="en-US" altLang="zh-TW" sz="2400" dirty="0"/>
              <a:t> queries</a:t>
            </a:r>
            <a:r>
              <a:rPr lang="en-US" altLang="zh-TW" sz="2400" dirty="0" smtClean="0"/>
              <a:t>.</a:t>
            </a:r>
          </a:p>
          <a:p>
            <a:r>
              <a:rPr lang="en-US" altLang="zh-TW" sz="2400" dirty="0" smtClean="0"/>
              <a:t>The </a:t>
            </a:r>
            <a:r>
              <a:rPr lang="en-US" altLang="zh-TW" sz="2400" b="1" dirty="0" smtClean="0"/>
              <a:t>clustering algorithm </a:t>
            </a:r>
            <a:r>
              <a:rPr lang="en-US" altLang="zh-TW" sz="2400" dirty="0"/>
              <a:t>can effectively and efficiently </a:t>
            </a:r>
            <a:r>
              <a:rPr lang="en-US" altLang="zh-TW" sz="2400" dirty="0" smtClean="0"/>
              <a:t>mine query </a:t>
            </a:r>
            <a:r>
              <a:rPr lang="en-US" altLang="zh-TW" sz="2400" dirty="0"/>
              <a:t>subtopics on the basis of the two phenomena</a:t>
            </a:r>
            <a:r>
              <a:rPr lang="en-US" altLang="zh-TW" sz="2400" dirty="0" smtClean="0"/>
              <a:t>.</a:t>
            </a:r>
          </a:p>
          <a:p>
            <a:endParaRPr lang="en-US" altLang="zh-TW" sz="2400" dirty="0"/>
          </a:p>
          <a:p>
            <a:r>
              <a:rPr lang="en-US" altLang="zh-TW" sz="2400" dirty="0" smtClean="0"/>
              <a:t>To investigate </a:t>
            </a:r>
            <a:r>
              <a:rPr lang="en-US" altLang="zh-TW" sz="2400" dirty="0"/>
              <a:t>the use of other features to further improve </a:t>
            </a:r>
            <a:r>
              <a:rPr lang="en-US" altLang="zh-TW" sz="2400" dirty="0" smtClean="0"/>
              <a:t>the accuracy.</a:t>
            </a:r>
          </a:p>
          <a:p>
            <a:r>
              <a:rPr lang="en-US" altLang="zh-TW" sz="2400" dirty="0"/>
              <a:t>Other existing algorithms can be applied </a:t>
            </a:r>
            <a:r>
              <a:rPr lang="en-US" altLang="zh-TW" sz="2400" dirty="0" smtClean="0"/>
              <a:t>as well.</a:t>
            </a:r>
          </a:p>
          <a:p>
            <a:r>
              <a:rPr lang="en-US" altLang="zh-TW" sz="2400" dirty="0" smtClean="0"/>
              <a:t>They </a:t>
            </a:r>
            <a:r>
              <a:rPr lang="en-US" altLang="zh-TW" sz="2400" dirty="0"/>
              <a:t>can be useful in </a:t>
            </a:r>
            <a:r>
              <a:rPr lang="en-US" altLang="zh-TW" sz="2400" dirty="0" smtClean="0"/>
              <a:t>other applications </a:t>
            </a:r>
            <a:r>
              <a:rPr lang="en-US" altLang="zh-TW" sz="2400" dirty="0"/>
              <a:t>as well.</a:t>
            </a:r>
            <a:endParaRPr lang="zh-TW" altLang="en-US" sz="2400" dirty="0"/>
          </a:p>
        </p:txBody>
      </p:sp>
    </p:spTree>
    <p:extLst>
      <p:ext uri="{BB962C8B-B14F-4D97-AF65-F5344CB8AC3E}">
        <p14:creationId xmlns:p14="http://schemas.microsoft.com/office/powerpoint/2010/main" val="2419543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5"/>
          <p:cNvSpPr txBox="1">
            <a:spLocks/>
          </p:cNvSpPr>
          <p:nvPr/>
        </p:nvSpPr>
        <p:spPr bwMode="auto">
          <a:xfrm>
            <a:off x="418930" y="2978561"/>
            <a:ext cx="818388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en-US" altLang="zh-TW" sz="8000" b="1" dirty="0" smtClean="0">
                <a:solidFill>
                  <a:srgbClr val="C00000"/>
                </a:solidFill>
                <a:latin typeface="Edwardian Script ITC" pitchFamily="66" charset="0"/>
              </a:rPr>
              <a:t>Thanks for your listening</a:t>
            </a:r>
            <a:endParaRPr lang="zh-TW" altLang="en-US" sz="8000" b="1" dirty="0">
              <a:solidFill>
                <a:srgbClr val="C00000"/>
              </a:solidFill>
              <a:latin typeface="Edwardian Script ITC" pitchFamily="66" charset="0"/>
            </a:endParaRPr>
          </a:p>
        </p:txBody>
      </p:sp>
    </p:spTree>
    <p:extLst>
      <p:ext uri="{BB962C8B-B14F-4D97-AF65-F5344CB8AC3E}">
        <p14:creationId xmlns:p14="http://schemas.microsoft.com/office/powerpoint/2010/main" val="3301197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sz="2400" dirty="0"/>
              <a:t>Understanding the search intent of users is essential </a:t>
            </a:r>
            <a:r>
              <a:rPr lang="en-US" altLang="zh-TW" sz="2400" dirty="0" smtClean="0"/>
              <a:t>for satisfying </a:t>
            </a:r>
            <a:r>
              <a:rPr lang="en-US" altLang="zh-TW" sz="2400" dirty="0"/>
              <a:t>a user’s search needs</a:t>
            </a:r>
            <a:r>
              <a:rPr lang="en-US" altLang="zh-TW" sz="2400" dirty="0" smtClean="0"/>
              <a:t>.</a:t>
            </a:r>
          </a:p>
          <a:p>
            <a:endParaRPr lang="en-US" altLang="zh-TW" sz="2400" dirty="0" smtClean="0"/>
          </a:p>
          <a:p>
            <a:endParaRPr lang="en-US" altLang="zh-TW" sz="2400" dirty="0"/>
          </a:p>
          <a:p>
            <a:endParaRPr lang="en-US" altLang="zh-TW" sz="2400" dirty="0" smtClean="0"/>
          </a:p>
          <a:p>
            <a:endParaRPr lang="en-US" altLang="zh-TW" sz="2400" dirty="0"/>
          </a:p>
          <a:p>
            <a:endParaRPr lang="en-US" altLang="zh-TW" sz="2400" dirty="0" smtClean="0"/>
          </a:p>
          <a:p>
            <a:endParaRPr lang="en-US" altLang="zh-TW" sz="2400" dirty="0" smtClean="0"/>
          </a:p>
          <a:p>
            <a:r>
              <a:rPr lang="en-US" altLang="zh-TW" sz="2400" dirty="0"/>
              <a:t>The intents of </a:t>
            </a:r>
            <a:r>
              <a:rPr lang="en-US" altLang="zh-TW" sz="2400" dirty="0" smtClean="0"/>
              <a:t>a</a:t>
            </a:r>
            <a:r>
              <a:rPr lang="zh-TW" altLang="en-US" sz="2400" dirty="0" smtClean="0"/>
              <a:t> </a:t>
            </a:r>
            <a:r>
              <a:rPr lang="en-US" altLang="zh-TW" sz="2400" dirty="0" smtClean="0"/>
              <a:t>query</a:t>
            </a:r>
          </a:p>
          <a:p>
            <a:pPr lvl="1"/>
            <a:r>
              <a:rPr lang="en-US" altLang="zh-TW" sz="2000" dirty="0"/>
              <a:t>I</a:t>
            </a:r>
            <a:r>
              <a:rPr lang="en-US" altLang="zh-TW" sz="2000" dirty="0" smtClean="0"/>
              <a:t>ts </a:t>
            </a:r>
            <a:r>
              <a:rPr lang="en-US" altLang="zh-TW" sz="2000" dirty="0"/>
              <a:t>search </a:t>
            </a:r>
            <a:r>
              <a:rPr lang="en-US" altLang="zh-TW" sz="2000" dirty="0" smtClean="0"/>
              <a:t>goals</a:t>
            </a:r>
          </a:p>
          <a:p>
            <a:pPr lvl="1"/>
            <a:r>
              <a:rPr lang="en-US" altLang="zh-TW" sz="2000" dirty="0"/>
              <a:t>S</a:t>
            </a:r>
            <a:r>
              <a:rPr lang="en-US" altLang="zh-TW" sz="2000" dirty="0" smtClean="0"/>
              <a:t>emantic </a:t>
            </a:r>
            <a:r>
              <a:rPr lang="en-US" altLang="zh-TW" sz="2000" dirty="0"/>
              <a:t>categories or </a:t>
            </a:r>
            <a:r>
              <a:rPr lang="en-US" altLang="zh-TW" sz="2000" dirty="0" smtClean="0"/>
              <a:t>topics</a:t>
            </a:r>
          </a:p>
          <a:p>
            <a:pPr lvl="1"/>
            <a:r>
              <a:rPr lang="en-US" altLang="zh-TW" sz="2000" dirty="0" smtClean="0"/>
              <a:t>Subtopics</a:t>
            </a:r>
          </a:p>
          <a:p>
            <a:endParaRPr lang="en-US" altLang="zh-TW" sz="2400" dirty="0" smtClean="0"/>
          </a:p>
          <a:p>
            <a:endParaRPr lang="zh-TW" alt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76351"/>
            <a:ext cx="1656184" cy="189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655173"/>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ind, magnifying glass, search, zoom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396" y="3090276"/>
            <a:ext cx="1221080" cy="12210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向右箭號 8"/>
          <p:cNvSpPr/>
          <p:nvPr/>
        </p:nvSpPr>
        <p:spPr bwMode="auto">
          <a:xfrm>
            <a:off x="5292080" y="3339248"/>
            <a:ext cx="432048" cy="377784"/>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sp>
        <p:nvSpPr>
          <p:cNvPr id="10" name="向右箭號 9"/>
          <p:cNvSpPr/>
          <p:nvPr/>
        </p:nvSpPr>
        <p:spPr bwMode="auto">
          <a:xfrm>
            <a:off x="3059832" y="3339248"/>
            <a:ext cx="432048" cy="377784"/>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itchFamily="34" charset="0"/>
            </a:endParaRPr>
          </a:p>
        </p:txBody>
      </p:sp>
      <p:pic>
        <p:nvPicPr>
          <p:cNvPr id="1030" name="Picture 6" descr="https://encrypted-tbn1.gstatic.com/images?q=tbn:ANd9GcR-UMeJcGHtQtPb4u-Y6qd8jmAr2WFOVMi5-fPdR1Ejpk1_WSX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6226" y="2396111"/>
            <a:ext cx="747452" cy="65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02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Motivation</a:t>
            </a:r>
            <a:endParaRPr lang="zh-TW" altLang="en-US" dirty="0"/>
          </a:p>
        </p:txBody>
      </p:sp>
      <p:sp>
        <p:nvSpPr>
          <p:cNvPr id="3" name="內容版面配置區 2"/>
          <p:cNvSpPr>
            <a:spLocks noGrp="1"/>
          </p:cNvSpPr>
          <p:nvPr>
            <p:ph idx="1"/>
          </p:nvPr>
        </p:nvSpPr>
        <p:spPr/>
        <p:txBody>
          <a:bodyPr/>
          <a:lstStyle/>
          <a:p>
            <a:r>
              <a:rPr lang="en-US" altLang="zh-TW" sz="2400" dirty="0"/>
              <a:t>Most queries are ambiguous or </a:t>
            </a:r>
            <a:r>
              <a:rPr lang="en-US" altLang="zh-TW" sz="2400" dirty="0" smtClean="0"/>
              <a:t>multifaceted.</a:t>
            </a:r>
          </a:p>
          <a:p>
            <a:endParaRPr lang="en-US" altLang="zh-TW" sz="2400" dirty="0" smtClean="0"/>
          </a:p>
          <a:p>
            <a:r>
              <a:rPr lang="en-US" altLang="zh-TW" sz="2400" dirty="0" smtClean="0"/>
              <a:t>Ambiguous: “Harry Shum”</a:t>
            </a:r>
          </a:p>
          <a:p>
            <a:pPr lvl="1"/>
            <a:r>
              <a:rPr lang="en-US" altLang="zh-TW" sz="2000" dirty="0" smtClean="0"/>
              <a:t>American actor</a:t>
            </a:r>
          </a:p>
          <a:p>
            <a:pPr lvl="1"/>
            <a:r>
              <a:rPr lang="en-US" altLang="zh-TW" sz="2000" dirty="0" smtClean="0"/>
              <a:t>A vice president of Microsoft</a:t>
            </a:r>
          </a:p>
          <a:p>
            <a:pPr lvl="1"/>
            <a:r>
              <a:rPr lang="en-US" altLang="zh-TW" sz="2000" dirty="0" smtClean="0"/>
              <a:t>Other person</a:t>
            </a:r>
          </a:p>
          <a:p>
            <a:r>
              <a:rPr lang="en-US" altLang="zh-TW" sz="2400" dirty="0" smtClean="0"/>
              <a:t>Multifaceted: “Xbox”</a:t>
            </a:r>
          </a:p>
          <a:p>
            <a:pPr lvl="1"/>
            <a:r>
              <a:rPr lang="en-US" altLang="zh-TW" sz="2000" dirty="0" smtClean="0"/>
              <a:t>Online game</a:t>
            </a:r>
          </a:p>
          <a:p>
            <a:pPr lvl="1"/>
            <a:r>
              <a:rPr lang="en-US" altLang="zh-TW" sz="2000" dirty="0" smtClean="0"/>
              <a:t>Homepage</a:t>
            </a:r>
          </a:p>
          <a:p>
            <a:pPr lvl="1"/>
            <a:r>
              <a:rPr lang="en-US" altLang="zh-TW" sz="2000" dirty="0" smtClean="0"/>
              <a:t>Marketplace </a:t>
            </a:r>
          </a:p>
          <a:p>
            <a:pPr lvl="1"/>
            <a:endParaRPr lang="zh-TW" altLang="en-US" sz="2000" dirty="0"/>
          </a:p>
        </p:txBody>
      </p:sp>
    </p:spTree>
    <p:extLst>
      <p:ext uri="{BB962C8B-B14F-4D97-AF65-F5344CB8AC3E}">
        <p14:creationId xmlns:p14="http://schemas.microsoft.com/office/powerpoint/2010/main" val="3327961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Goal</a:t>
            </a:r>
            <a:endParaRPr lang="zh-TW" altLang="en-US" dirty="0"/>
          </a:p>
        </p:txBody>
      </p:sp>
      <p:sp>
        <p:nvSpPr>
          <p:cNvPr id="3" name="內容版面配置區 2"/>
          <p:cNvSpPr>
            <a:spLocks noGrp="1"/>
          </p:cNvSpPr>
          <p:nvPr>
            <p:ph idx="1"/>
          </p:nvPr>
        </p:nvSpPr>
        <p:spPr/>
        <p:txBody>
          <a:bodyPr/>
          <a:lstStyle/>
          <a:p>
            <a:r>
              <a:rPr lang="en-US" altLang="zh-TW" sz="2400" dirty="0" smtClean="0"/>
              <a:t>They aim to automatically </a:t>
            </a:r>
            <a:r>
              <a:rPr lang="en-US" altLang="zh-TW" sz="2400" dirty="0"/>
              <a:t>mine the major subtopics (senses and </a:t>
            </a:r>
            <a:r>
              <a:rPr lang="en-US" altLang="zh-TW" sz="2400" dirty="0" smtClean="0"/>
              <a:t>facets) of </a:t>
            </a:r>
            <a:r>
              <a:rPr lang="en-US" altLang="zh-TW" sz="2400" dirty="0"/>
              <a:t>queries from the search log </a:t>
            </a:r>
            <a:r>
              <a:rPr lang="en-US" altLang="zh-TW" sz="2400" dirty="0" smtClean="0"/>
              <a:t>data.</a:t>
            </a:r>
          </a:p>
          <a:p>
            <a:endParaRPr lang="zh-TW" altLang="en-US" sz="2400" dirty="0"/>
          </a:p>
        </p:txBody>
      </p:sp>
      <p:grpSp>
        <p:nvGrpSpPr>
          <p:cNvPr id="19" name="Group 100"/>
          <p:cNvGrpSpPr>
            <a:grpSpLocks/>
          </p:cNvGrpSpPr>
          <p:nvPr/>
        </p:nvGrpSpPr>
        <p:grpSpPr bwMode="auto">
          <a:xfrm>
            <a:off x="4633075" y="2651676"/>
            <a:ext cx="2675229" cy="3657643"/>
            <a:chOff x="2208" y="1296"/>
            <a:chExt cx="1365" cy="2542"/>
          </a:xfrm>
        </p:grpSpPr>
        <p:sp>
          <p:nvSpPr>
            <p:cNvPr id="20" name="AutoShape 101"/>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 name="AutoShape 102"/>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 name="AutoShape 103"/>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AutoShape 104"/>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4" name="Oval 105"/>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sp>
          <p:nvSpPr>
            <p:cNvPr id="25" name="Oval 106"/>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26" name="Oval 107"/>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27" name="Oval 108"/>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28" name="Oval 109"/>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29" name="Text Box 110"/>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400">
                  <a:solidFill>
                    <a:srgbClr val="000000"/>
                  </a:solidFill>
                  <a:latin typeface="Arial" charset="0"/>
                  <a:ea typeface="新細明體" charset="-120"/>
                </a:rPr>
                <a:t>2</a:t>
              </a:r>
              <a:endParaRPr lang="en-US" altLang="zh-TW">
                <a:latin typeface="Arial" charset="0"/>
                <a:ea typeface="新細明體" charset="-120"/>
              </a:endParaRPr>
            </a:p>
          </p:txBody>
        </p:sp>
        <p:sp>
          <p:nvSpPr>
            <p:cNvPr id="30" name="Text Box 111"/>
            <p:cNvSpPr txBox="1">
              <a:spLocks noChangeArrowheads="1"/>
            </p:cNvSpPr>
            <p:nvPr/>
          </p:nvSpPr>
          <p:spPr bwMode="gray">
            <a:xfrm>
              <a:off x="2256" y="1776"/>
              <a:ext cx="129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dirty="0" smtClean="0">
                  <a:latin typeface="Arial" charset="0"/>
                  <a:ea typeface="新細明體" charset="-120"/>
                </a:rPr>
                <a:t>Clustering Method</a:t>
              </a:r>
            </a:p>
            <a:p>
              <a:pPr marL="342900" indent="-342900">
                <a:buFont typeface="+mj-lt"/>
                <a:buAutoNum type="arabicParenR"/>
              </a:pPr>
              <a:r>
                <a:rPr lang="en-US" altLang="zh-TW" dirty="0" smtClean="0">
                  <a:latin typeface="Arial" charset="0"/>
                  <a:ea typeface="新細明體" charset="-120"/>
                </a:rPr>
                <a:t>Preprocessing</a:t>
              </a:r>
            </a:p>
            <a:p>
              <a:pPr marL="342900" indent="-342900">
                <a:buFont typeface="+mj-lt"/>
                <a:buAutoNum type="arabicParenR"/>
              </a:pPr>
              <a:r>
                <a:rPr lang="en-US" altLang="zh-TW" dirty="0" smtClean="0">
                  <a:latin typeface="Arial" charset="0"/>
                  <a:ea typeface="新細明體" charset="-120"/>
                </a:rPr>
                <a:t>Clustering</a:t>
              </a:r>
            </a:p>
            <a:p>
              <a:pPr marL="342900" indent="-342900">
                <a:buFont typeface="+mj-lt"/>
                <a:buAutoNum type="arabicParenR"/>
              </a:pPr>
              <a:r>
                <a:rPr lang="en-US" altLang="zh-TW" dirty="0" err="1" smtClean="0">
                  <a:latin typeface="Arial" charset="0"/>
                  <a:ea typeface="新細明體" charset="-120"/>
                </a:rPr>
                <a:t>Postprocessing</a:t>
              </a:r>
              <a:endParaRPr lang="en-US" altLang="zh-TW" dirty="0">
                <a:latin typeface="Arial" charset="0"/>
                <a:ea typeface="新細明體" charset="-120"/>
              </a:endParaRPr>
            </a:p>
          </p:txBody>
        </p:sp>
        <p:sp>
          <p:nvSpPr>
            <p:cNvPr id="31" name="AutoShape 112"/>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 name="AutoShape 113"/>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3" name="Group 114"/>
          <p:cNvGrpSpPr>
            <a:grpSpLocks/>
          </p:cNvGrpSpPr>
          <p:nvPr/>
        </p:nvGrpSpPr>
        <p:grpSpPr bwMode="auto">
          <a:xfrm>
            <a:off x="1835696" y="2659669"/>
            <a:ext cx="2679149" cy="3657643"/>
            <a:chOff x="3692" y="1296"/>
            <a:chExt cx="1367" cy="2542"/>
          </a:xfrm>
        </p:grpSpPr>
        <p:sp>
          <p:nvSpPr>
            <p:cNvPr id="34" name="AutoShape 115"/>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 name="AutoShape 116"/>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 name="AutoShape 117"/>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7" name="AutoShape 118"/>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8" name="Group 119"/>
            <p:cNvGrpSpPr>
              <a:grpSpLocks/>
            </p:cNvGrpSpPr>
            <p:nvPr/>
          </p:nvGrpSpPr>
          <p:grpSpPr bwMode="auto">
            <a:xfrm>
              <a:off x="4165" y="1296"/>
              <a:ext cx="405" cy="405"/>
              <a:chOff x="1289" y="582"/>
              <a:chExt cx="668" cy="668"/>
            </a:xfrm>
          </p:grpSpPr>
          <p:sp>
            <p:nvSpPr>
              <p:cNvPr id="43" name="Oval 12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sp>
            <p:nvSpPr>
              <p:cNvPr id="44" name="Oval 12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45" name="Oval 12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46" name="Oval 12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47" name="Oval 12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grpSp>
        <p:sp>
          <p:nvSpPr>
            <p:cNvPr id="39" name="Text Box 125"/>
            <p:cNvSpPr txBox="1">
              <a:spLocks noChangeArrowheads="1"/>
            </p:cNvSpPr>
            <p:nvPr/>
          </p:nvSpPr>
          <p:spPr bwMode="gray">
            <a:xfrm>
              <a:off x="4260" y="1354"/>
              <a:ext cx="206"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400" dirty="0" smtClean="0">
                  <a:solidFill>
                    <a:srgbClr val="000000"/>
                  </a:solidFill>
                  <a:latin typeface="Arial" charset="0"/>
                  <a:ea typeface="新細明體" charset="-120"/>
                </a:rPr>
                <a:t>1</a:t>
              </a:r>
              <a:endParaRPr lang="en-US" altLang="zh-TW" dirty="0">
                <a:latin typeface="Arial" charset="0"/>
                <a:ea typeface="新細明體" charset="-120"/>
              </a:endParaRPr>
            </a:p>
          </p:txBody>
        </p:sp>
        <p:sp>
          <p:nvSpPr>
            <p:cNvPr id="40" name="Text Box 126"/>
            <p:cNvSpPr txBox="1">
              <a:spLocks noChangeArrowheads="1"/>
            </p:cNvSpPr>
            <p:nvPr/>
          </p:nvSpPr>
          <p:spPr bwMode="gray">
            <a:xfrm>
              <a:off x="3744" y="1776"/>
              <a:ext cx="1296" cy="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dirty="0">
                  <a:solidFill>
                    <a:srgbClr val="000000"/>
                  </a:solidFill>
                  <a:ea typeface="新細明體" charset="-120"/>
                </a:rPr>
                <a:t>Two Phenomena</a:t>
              </a:r>
            </a:p>
            <a:p>
              <a:pPr marL="342900" indent="-342900">
                <a:buFont typeface="+mj-lt"/>
                <a:buAutoNum type="arabicParenR"/>
              </a:pPr>
              <a:r>
                <a:rPr lang="en-US" altLang="zh-TW" dirty="0">
                  <a:latin typeface="Arial" charset="0"/>
                  <a:ea typeface="新細明體" charset="-120"/>
                </a:rPr>
                <a:t>“one subtopic per search” (OSS)</a:t>
              </a:r>
            </a:p>
            <a:p>
              <a:pPr marL="342900" indent="-342900">
                <a:buFont typeface="+mj-lt"/>
                <a:buAutoNum type="arabicParenR"/>
              </a:pPr>
              <a:r>
                <a:rPr lang="en-US" altLang="zh-TW" dirty="0">
                  <a:latin typeface="Arial" charset="0"/>
                  <a:ea typeface="新細明體" charset="-120"/>
                </a:rPr>
                <a:t>“subtopic clarification by additional keyword”(SCAK)</a:t>
              </a:r>
            </a:p>
          </p:txBody>
        </p:sp>
        <p:sp>
          <p:nvSpPr>
            <p:cNvPr id="41" name="AutoShape 127"/>
            <p:cNvSpPr>
              <a:spLocks noChangeArrowheads="1"/>
            </p:cNvSpPr>
            <p:nvPr/>
          </p:nvSpPr>
          <p:spPr bwMode="gray">
            <a:xfrm>
              <a:off x="3692" y="3290"/>
              <a:ext cx="1363" cy="548"/>
            </a:xfrm>
            <a:prstGeom prst="roundRect">
              <a:avLst>
                <a:gd name="adj" fmla="val 40389"/>
              </a:avLst>
            </a:prstGeom>
            <a:gradFill rotWithShape="1">
              <a:gsLst>
                <a:gs pos="0">
                  <a:srgbClr val="6F9DB7"/>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 name="AutoShape 128"/>
            <p:cNvSpPr>
              <a:spLocks noChangeArrowheads="1"/>
            </p:cNvSpPr>
            <p:nvPr/>
          </p:nvSpPr>
          <p:spPr bwMode="gray">
            <a:xfrm>
              <a:off x="3720" y="3305"/>
              <a:ext cx="1304" cy="487"/>
            </a:xfrm>
            <a:prstGeom prst="roundRect">
              <a:avLst>
                <a:gd name="adj" fmla="val 50000"/>
              </a:avLst>
            </a:prstGeom>
            <a:gradFill rotWithShape="1">
              <a:gsLst>
                <a:gs pos="0">
                  <a:srgbClr val="98BA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Tree>
    <p:extLst>
      <p:ext uri="{BB962C8B-B14F-4D97-AF65-F5344CB8AC3E}">
        <p14:creationId xmlns:p14="http://schemas.microsoft.com/office/powerpoint/2010/main" val="1758164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762000" y="1295400"/>
            <a:ext cx="8058472" cy="4876800"/>
          </a:xfrm>
        </p:spPr>
        <p:txBody>
          <a:bodyPr/>
          <a:lstStyle/>
          <a:p>
            <a:r>
              <a:rPr lang="en-US" altLang="zh-TW" dirty="0" smtClean="0"/>
              <a:t>Introduction</a:t>
            </a:r>
          </a:p>
          <a:p>
            <a:r>
              <a:rPr lang="en-US" altLang="zh-TW" dirty="0" smtClean="0"/>
              <a:t>Two </a:t>
            </a:r>
            <a:r>
              <a:rPr lang="en-US" altLang="zh-TW" dirty="0" smtClean="0"/>
              <a:t>Phenomena</a:t>
            </a:r>
          </a:p>
          <a:p>
            <a:pPr lvl="1"/>
            <a:r>
              <a:rPr lang="en-US" altLang="zh-TW" dirty="0"/>
              <a:t>One Subtopic per Search</a:t>
            </a:r>
          </a:p>
          <a:p>
            <a:pPr lvl="1"/>
            <a:r>
              <a:rPr lang="en-US" altLang="zh-TW" dirty="0"/>
              <a:t>Subtopic Clarification by Additional </a:t>
            </a:r>
            <a:r>
              <a:rPr lang="en-US" altLang="zh-TW" dirty="0" smtClean="0"/>
              <a:t>Keyword</a:t>
            </a:r>
            <a:endParaRPr lang="en-US" altLang="zh-TW" dirty="0" smtClean="0"/>
          </a:p>
          <a:p>
            <a:r>
              <a:rPr lang="en-US" altLang="zh-TW" dirty="0" smtClean="0"/>
              <a:t>Clustering </a:t>
            </a:r>
            <a:r>
              <a:rPr lang="en-US" altLang="zh-TW" dirty="0" smtClean="0"/>
              <a:t>Method</a:t>
            </a:r>
          </a:p>
          <a:p>
            <a:r>
              <a:rPr lang="en-US" altLang="zh-TW" dirty="0" smtClean="0"/>
              <a:t>Experiments</a:t>
            </a:r>
            <a:endParaRPr lang="en-US" altLang="zh-TW" dirty="0" smtClean="0"/>
          </a:p>
          <a:p>
            <a:r>
              <a:rPr lang="en-US" altLang="zh-TW" dirty="0" smtClean="0"/>
              <a:t>Applications</a:t>
            </a:r>
          </a:p>
          <a:p>
            <a:r>
              <a:rPr lang="en-US" altLang="zh-TW" dirty="0" smtClean="0"/>
              <a:t>Conclusion</a:t>
            </a:r>
            <a:endParaRPr lang="zh-TW" altLang="en-US" dirty="0"/>
          </a:p>
        </p:txBody>
      </p:sp>
    </p:spTree>
    <p:extLst>
      <p:ext uri="{BB962C8B-B14F-4D97-AF65-F5344CB8AC3E}">
        <p14:creationId xmlns:p14="http://schemas.microsoft.com/office/powerpoint/2010/main" val="33429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par>
                          <p:cTn id="8" fill="hold">
                            <p:stCondLst>
                              <p:cond delay="0"/>
                            </p:stCondLst>
                            <p:childTnLst>
                              <p:par>
                                <p:cTn id="9" presetID="9" presetClass="emph" presetSubtype="0" nodeType="afterEffect">
                                  <p:stCondLst>
                                    <p:cond delay="0"/>
                                  </p:stCondLst>
                                  <p:childTnLst>
                                    <p:set>
                                      <p:cBhvr rctx="PPT">
                                        <p:cTn id="10" dur="indefinite"/>
                                        <p:tgtEl>
                                          <p:spTgt spid="3">
                                            <p:txEl>
                                              <p:pRg st="4" end="4"/>
                                            </p:txEl>
                                          </p:spTgt>
                                        </p:tgtEl>
                                        <p:attrNameLst>
                                          <p:attrName>style.opacity</p:attrName>
                                        </p:attrNameLst>
                                      </p:cBhvr>
                                      <p:to>
                                        <p:strVal val="0.5"/>
                                      </p:to>
                                    </p:set>
                                    <p:animEffect filter="image" prLst="opacity: 0.5">
                                      <p:cBhvr rctx="IE">
                                        <p:cTn id="11" dur="indefinite"/>
                                        <p:tgtEl>
                                          <p:spTgt spid="3">
                                            <p:txEl>
                                              <p:pRg st="4" end="4"/>
                                            </p:txEl>
                                          </p:spTgt>
                                        </p:tgtEl>
                                      </p:cBhvr>
                                    </p:animEffect>
                                  </p:childTnLst>
                                </p:cTn>
                              </p:par>
                            </p:childTnLst>
                          </p:cTn>
                        </p:par>
                        <p:par>
                          <p:cTn id="12" fill="hold">
                            <p:stCondLst>
                              <p:cond delay="0"/>
                            </p:stCondLst>
                            <p:childTnLst>
                              <p:par>
                                <p:cTn id="13" presetID="9" presetClass="emph" presetSubtype="0" nodeType="afterEffect">
                                  <p:stCondLst>
                                    <p:cond delay="0"/>
                                  </p:stCondLst>
                                  <p:childTnLst>
                                    <p:set>
                                      <p:cBhvr rctx="PPT">
                                        <p:cTn id="14" dur="indefinite"/>
                                        <p:tgtEl>
                                          <p:spTgt spid="3">
                                            <p:txEl>
                                              <p:pRg st="5" end="5"/>
                                            </p:txEl>
                                          </p:spTgt>
                                        </p:tgtEl>
                                        <p:attrNameLst>
                                          <p:attrName>style.opacity</p:attrName>
                                        </p:attrNameLst>
                                      </p:cBhvr>
                                      <p:to>
                                        <p:strVal val="0.5"/>
                                      </p:to>
                                    </p:set>
                                    <p:animEffect filter="image" prLst="opacity: 0.5">
                                      <p:cBhvr rctx="IE">
                                        <p:cTn id="15" dur="indefinite"/>
                                        <p:tgtEl>
                                          <p:spTgt spid="3">
                                            <p:txEl>
                                              <p:pRg st="5" end="5"/>
                                            </p:txEl>
                                          </p:spTgt>
                                        </p:tgtEl>
                                      </p:cBhvr>
                                    </p:animEffect>
                                  </p:childTnLst>
                                </p:cTn>
                              </p:par>
                            </p:childTnLst>
                          </p:cTn>
                        </p:par>
                        <p:par>
                          <p:cTn id="16" fill="hold">
                            <p:stCondLst>
                              <p:cond delay="0"/>
                            </p:stCondLst>
                            <p:childTnLst>
                              <p:par>
                                <p:cTn id="17" presetID="9" presetClass="emph" presetSubtype="0" nodeType="afterEffect">
                                  <p:stCondLst>
                                    <p:cond delay="0"/>
                                  </p:stCondLst>
                                  <p:childTnLst>
                                    <p:set>
                                      <p:cBhvr rctx="PPT">
                                        <p:cTn id="18" dur="indefinite"/>
                                        <p:tgtEl>
                                          <p:spTgt spid="3">
                                            <p:txEl>
                                              <p:pRg st="6" end="6"/>
                                            </p:txEl>
                                          </p:spTgt>
                                        </p:tgtEl>
                                        <p:attrNameLst>
                                          <p:attrName>style.opacity</p:attrName>
                                        </p:attrNameLst>
                                      </p:cBhvr>
                                      <p:to>
                                        <p:strVal val="0.5"/>
                                      </p:to>
                                    </p:set>
                                    <p:animEffect filter="image" prLst="opacity: 0.5">
                                      <p:cBhvr rctx="IE">
                                        <p:cTn id="19" dur="indefinite"/>
                                        <p:tgtEl>
                                          <p:spTgt spid="3">
                                            <p:txEl>
                                              <p:pRg st="6" end="6"/>
                                            </p:txEl>
                                          </p:spTgt>
                                        </p:tgtEl>
                                      </p:cBhvr>
                                    </p:animEffect>
                                  </p:childTnLst>
                                </p:cTn>
                              </p:par>
                            </p:childTnLst>
                          </p:cTn>
                        </p:par>
                        <p:par>
                          <p:cTn id="20" fill="hold">
                            <p:stCondLst>
                              <p:cond delay="0"/>
                            </p:stCondLst>
                            <p:childTnLst>
                              <p:par>
                                <p:cTn id="21" presetID="9" presetClass="emph" presetSubtype="0" nodeType="afterEffect">
                                  <p:stCondLst>
                                    <p:cond delay="0"/>
                                  </p:stCondLst>
                                  <p:childTnLst>
                                    <p:set>
                                      <p:cBhvr rctx="PPT">
                                        <p:cTn id="22" dur="indefinite"/>
                                        <p:tgtEl>
                                          <p:spTgt spid="3">
                                            <p:txEl>
                                              <p:pRg st="7" end="7"/>
                                            </p:txEl>
                                          </p:spTgt>
                                        </p:tgtEl>
                                        <p:attrNameLst>
                                          <p:attrName>style.opacity</p:attrName>
                                        </p:attrNameLst>
                                      </p:cBhvr>
                                      <p:to>
                                        <p:strVal val="0.5"/>
                                      </p:to>
                                    </p:set>
                                    <p:animEffect filter="image" prLst="opacity: 0.5">
                                      <p:cBhvr rctx="IE">
                                        <p:cTn id="23" dur="indefinite"/>
                                        <p:tgtEl>
                                          <p:spTgt spid="3">
                                            <p:txEl>
                                              <p:pRg st="7" end="7"/>
                                            </p:txEl>
                                          </p:spTgt>
                                        </p:tgtEl>
                                      </p:cBhvr>
                                    </p:animEffect>
                                  </p:childTnLst>
                                </p:cTn>
                              </p:par>
                            </p:childTnLst>
                          </p:cTn>
                        </p:par>
                        <p:par>
                          <p:cTn id="24" fill="hold">
                            <p:stCondLst>
                              <p:cond delay="0"/>
                            </p:stCondLst>
                            <p:childTnLst>
                              <p:par>
                                <p:cTn id="25" presetID="34" presetClass="emph" presetSubtype="0" fill="hold" nodeType="after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1" end="1"/>
                                            </p:txEl>
                                          </p:spTgt>
                                        </p:tgtEl>
                                        <p:attrNameLst>
                                          <p:attrName>ppt_x</p:attrName>
                                          <p:attrName>ppt_y</p:attrName>
                                        </p:attrNameLst>
                                      </p:cBhvr>
                                    </p:animMotion>
                                    <p:animRot by="1500000">
                                      <p:cBhvr>
                                        <p:cTn id="27" dur="125" fill="hold">
                                          <p:stCondLst>
                                            <p:cond delay="0"/>
                                          </p:stCondLst>
                                        </p:cTn>
                                        <p:tgtEl>
                                          <p:spTgt spid="3">
                                            <p:txEl>
                                              <p:pRg st="1" end="1"/>
                                            </p:txEl>
                                          </p:spTgt>
                                        </p:tgtEl>
                                        <p:attrNameLst>
                                          <p:attrName>r</p:attrName>
                                        </p:attrNameLst>
                                      </p:cBhvr>
                                    </p:animRot>
                                    <p:animRot by="-1500000">
                                      <p:cBhvr>
                                        <p:cTn id="28" dur="125" fill="hold">
                                          <p:stCondLst>
                                            <p:cond delay="125"/>
                                          </p:stCondLst>
                                        </p:cTn>
                                        <p:tgtEl>
                                          <p:spTgt spid="3">
                                            <p:txEl>
                                              <p:pRg st="1" end="1"/>
                                            </p:txEl>
                                          </p:spTgt>
                                        </p:tgtEl>
                                        <p:attrNameLst>
                                          <p:attrName>r</p:attrName>
                                        </p:attrNameLst>
                                      </p:cBhvr>
                                    </p:animRot>
                                    <p:animRot by="-1500000">
                                      <p:cBhvr>
                                        <p:cTn id="29" dur="125" fill="hold">
                                          <p:stCondLst>
                                            <p:cond delay="250"/>
                                          </p:stCondLst>
                                        </p:cTn>
                                        <p:tgtEl>
                                          <p:spTgt spid="3">
                                            <p:txEl>
                                              <p:pRg st="1" end="1"/>
                                            </p:txEl>
                                          </p:spTgt>
                                        </p:tgtEl>
                                        <p:attrNameLst>
                                          <p:attrName>r</p:attrName>
                                        </p:attrNameLst>
                                      </p:cBhvr>
                                    </p:animRot>
                                    <p:animRot by="1500000">
                                      <p:cBhvr>
                                        <p:cTn id="30"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One Subtopic </a:t>
            </a:r>
            <a:r>
              <a:rPr lang="en-US" altLang="zh-TW" dirty="0"/>
              <a:t>per </a:t>
            </a:r>
            <a:r>
              <a:rPr lang="en-US" altLang="zh-TW" dirty="0" smtClean="0"/>
              <a:t>Search</a:t>
            </a:r>
            <a:endParaRPr lang="zh-TW" altLang="en-US" dirty="0"/>
          </a:p>
        </p:txBody>
      </p:sp>
      <p:sp>
        <p:nvSpPr>
          <p:cNvPr id="3" name="內容版面配置區 2"/>
          <p:cNvSpPr>
            <a:spLocks noGrp="1"/>
          </p:cNvSpPr>
          <p:nvPr>
            <p:ph idx="1"/>
          </p:nvPr>
        </p:nvSpPr>
        <p:spPr/>
        <p:txBody>
          <a:bodyPr>
            <a:normAutofit lnSpcReduction="10000"/>
          </a:bodyPr>
          <a:lstStyle/>
          <a:p>
            <a:endParaRPr lang="en-US" altLang="zh-TW" sz="2400" dirty="0" smtClean="0"/>
          </a:p>
          <a:p>
            <a:endParaRPr lang="en-US" altLang="zh-TW" sz="2400" dirty="0"/>
          </a:p>
          <a:p>
            <a:endParaRPr lang="en-US" altLang="zh-TW" sz="2400" dirty="0" smtClean="0"/>
          </a:p>
          <a:p>
            <a:endParaRPr lang="en-US" altLang="zh-TW" sz="2400" dirty="0"/>
          </a:p>
          <a:p>
            <a:endParaRPr lang="en-US" altLang="zh-TW" sz="2400" dirty="0" smtClean="0"/>
          </a:p>
          <a:p>
            <a:endParaRPr lang="en-US" altLang="zh-TW" sz="2400" dirty="0"/>
          </a:p>
          <a:p>
            <a:endParaRPr lang="en-US" altLang="zh-TW" sz="2400" dirty="0" smtClean="0"/>
          </a:p>
          <a:p>
            <a:endParaRPr lang="en-US" altLang="zh-TW" sz="2400" dirty="0"/>
          </a:p>
          <a:p>
            <a:endParaRPr lang="en-US" altLang="zh-TW" sz="2400" dirty="0" smtClean="0"/>
          </a:p>
          <a:p>
            <a:endParaRPr lang="en-US" altLang="zh-TW" sz="2400" dirty="0"/>
          </a:p>
          <a:p>
            <a:r>
              <a:rPr lang="en-US" altLang="zh-TW" sz="2400" dirty="0" smtClean="0"/>
              <a:t>Each </a:t>
            </a:r>
            <a:r>
              <a:rPr lang="en-US" altLang="zh-TW" sz="2400" dirty="0"/>
              <a:t>group of URLs actually corresponds to </a:t>
            </a:r>
            <a:r>
              <a:rPr lang="en-US" altLang="zh-TW" sz="2400" dirty="0" smtClean="0"/>
              <a:t>one sense</a:t>
            </a:r>
            <a:endParaRPr lang="zh-TW" altLang="en-US"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10110"/>
            <a:ext cx="5299112" cy="378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774768" y="2474206"/>
            <a:ext cx="792205" cy="369332"/>
          </a:xfrm>
          <a:prstGeom prst="rect">
            <a:avLst/>
          </a:prstGeom>
          <a:noFill/>
        </p:spPr>
        <p:txBody>
          <a:bodyPr wrap="none" rtlCol="0">
            <a:spAutoFit/>
          </a:bodyPr>
          <a:lstStyle/>
          <a:p>
            <a:r>
              <a:rPr lang="en-US" altLang="zh-TW" dirty="0" smtClean="0"/>
              <a:t>URL 1</a:t>
            </a:r>
            <a:endParaRPr lang="zh-TW" altLang="en-US" dirty="0"/>
          </a:p>
        </p:txBody>
      </p:sp>
      <p:sp>
        <p:nvSpPr>
          <p:cNvPr id="7" name="文字方塊 6"/>
          <p:cNvSpPr txBox="1"/>
          <p:nvPr/>
        </p:nvSpPr>
        <p:spPr>
          <a:xfrm>
            <a:off x="6774766" y="3698342"/>
            <a:ext cx="792205" cy="369332"/>
          </a:xfrm>
          <a:prstGeom prst="rect">
            <a:avLst/>
          </a:prstGeom>
          <a:noFill/>
        </p:spPr>
        <p:txBody>
          <a:bodyPr wrap="none" rtlCol="0">
            <a:spAutoFit/>
          </a:bodyPr>
          <a:lstStyle/>
          <a:p>
            <a:r>
              <a:rPr lang="en-US" altLang="zh-TW" dirty="0" smtClean="0"/>
              <a:t>URL 3</a:t>
            </a:r>
            <a:endParaRPr lang="zh-TW" altLang="en-US" dirty="0"/>
          </a:p>
        </p:txBody>
      </p:sp>
      <p:sp>
        <p:nvSpPr>
          <p:cNvPr id="8" name="文字方塊 7"/>
          <p:cNvSpPr txBox="1"/>
          <p:nvPr/>
        </p:nvSpPr>
        <p:spPr>
          <a:xfrm>
            <a:off x="6774768" y="4872022"/>
            <a:ext cx="792205" cy="369332"/>
          </a:xfrm>
          <a:prstGeom prst="rect">
            <a:avLst/>
          </a:prstGeom>
          <a:noFill/>
        </p:spPr>
        <p:txBody>
          <a:bodyPr wrap="none" rtlCol="0">
            <a:spAutoFit/>
          </a:bodyPr>
          <a:lstStyle/>
          <a:p>
            <a:r>
              <a:rPr lang="en-US" altLang="zh-TW" dirty="0" smtClean="0"/>
              <a:t>URL 5</a:t>
            </a:r>
            <a:endParaRPr lang="zh-TW" altLang="en-US" dirty="0"/>
          </a:p>
        </p:txBody>
      </p:sp>
      <p:sp>
        <p:nvSpPr>
          <p:cNvPr id="9" name="文字方塊 8"/>
          <p:cNvSpPr txBox="1"/>
          <p:nvPr/>
        </p:nvSpPr>
        <p:spPr>
          <a:xfrm>
            <a:off x="6774768" y="3131676"/>
            <a:ext cx="792205" cy="369332"/>
          </a:xfrm>
          <a:prstGeom prst="rect">
            <a:avLst/>
          </a:prstGeom>
          <a:noFill/>
        </p:spPr>
        <p:txBody>
          <a:bodyPr wrap="none" rtlCol="0">
            <a:spAutoFit/>
          </a:bodyPr>
          <a:lstStyle/>
          <a:p>
            <a:r>
              <a:rPr lang="en-US" altLang="zh-TW" dirty="0" smtClean="0">
                <a:solidFill>
                  <a:srgbClr val="FF0000"/>
                </a:solidFill>
              </a:rPr>
              <a:t>URL 2</a:t>
            </a:r>
            <a:endParaRPr lang="zh-TW" altLang="en-US" dirty="0">
              <a:solidFill>
                <a:srgbClr val="FF0000"/>
              </a:solidFill>
            </a:endParaRPr>
          </a:p>
        </p:txBody>
      </p:sp>
      <p:sp>
        <p:nvSpPr>
          <p:cNvPr id="10" name="文字方塊 9"/>
          <p:cNvSpPr txBox="1"/>
          <p:nvPr/>
        </p:nvSpPr>
        <p:spPr>
          <a:xfrm>
            <a:off x="6774767" y="4340054"/>
            <a:ext cx="792205" cy="369332"/>
          </a:xfrm>
          <a:prstGeom prst="rect">
            <a:avLst/>
          </a:prstGeom>
          <a:noFill/>
        </p:spPr>
        <p:txBody>
          <a:bodyPr wrap="none" rtlCol="0">
            <a:spAutoFit/>
          </a:bodyPr>
          <a:lstStyle/>
          <a:p>
            <a:r>
              <a:rPr lang="en-US" altLang="zh-TW" dirty="0" smtClean="0">
                <a:solidFill>
                  <a:srgbClr val="FF0000"/>
                </a:solidFill>
              </a:rPr>
              <a:t>URL 4</a:t>
            </a:r>
            <a:endParaRPr lang="zh-TW" altLang="en-US" dirty="0">
              <a:solidFill>
                <a:srgbClr val="FF0000"/>
              </a:solidFill>
            </a:endParaRPr>
          </a:p>
        </p:txBody>
      </p:sp>
    </p:spTree>
    <p:extLst>
      <p:ext uri="{BB962C8B-B14F-4D97-AF65-F5344CB8AC3E}">
        <p14:creationId xmlns:p14="http://schemas.microsoft.com/office/powerpoint/2010/main" val="2811817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One Subtopic </a:t>
            </a:r>
            <a:r>
              <a:rPr lang="en-US" altLang="zh-TW" dirty="0"/>
              <a:t>per </a:t>
            </a:r>
            <a:r>
              <a:rPr lang="en-US" altLang="zh-TW" dirty="0" smtClean="0"/>
              <a:t>Search</a:t>
            </a:r>
            <a:endParaRPr lang="zh-TW" altLang="en-US" dirty="0"/>
          </a:p>
        </p:txBody>
      </p:sp>
      <p:sp>
        <p:nvSpPr>
          <p:cNvPr id="3" name="內容版面配置區 2"/>
          <p:cNvSpPr>
            <a:spLocks noGrp="1"/>
          </p:cNvSpPr>
          <p:nvPr>
            <p:ph idx="1"/>
          </p:nvPr>
        </p:nvSpPr>
        <p:spPr>
          <a:xfrm>
            <a:off x="762000" y="1295400"/>
            <a:ext cx="8130480" cy="4876800"/>
          </a:xfrm>
        </p:spPr>
        <p:txBody>
          <a:bodyPr/>
          <a:lstStyle/>
          <a:p>
            <a:pPr marL="457200" indent="-457200">
              <a:buFont typeface="+mj-lt"/>
              <a:buAutoNum type="arabicParenR"/>
            </a:pPr>
            <a:r>
              <a:rPr lang="en-US" altLang="zh-TW" sz="2400" dirty="0" smtClean="0"/>
              <a:t>Rational users and not</a:t>
            </a:r>
            <a:r>
              <a:rPr lang="zh-TW" altLang="en-US" sz="2400" dirty="0" smtClean="0"/>
              <a:t> </a:t>
            </a:r>
            <a:r>
              <a:rPr lang="en-US" altLang="zh-TW" sz="2400" dirty="0" smtClean="0"/>
              <a:t>randomly </a:t>
            </a:r>
            <a:r>
              <a:rPr lang="en-US" altLang="zh-TW" sz="2400" dirty="0"/>
              <a:t>click on search </a:t>
            </a:r>
            <a:r>
              <a:rPr lang="en-US" altLang="zh-TW" sz="2400" dirty="0" smtClean="0"/>
              <a:t>results.</a:t>
            </a:r>
          </a:p>
          <a:p>
            <a:pPr marL="457200" indent="-457200">
              <a:buFont typeface="+mj-lt"/>
              <a:buAutoNum type="arabicParenR"/>
            </a:pPr>
            <a:r>
              <a:rPr lang="en-US" altLang="zh-TW" sz="2400" dirty="0"/>
              <a:t>U</a:t>
            </a:r>
            <a:r>
              <a:rPr lang="en-US" altLang="zh-TW" sz="2400" dirty="0" smtClean="0"/>
              <a:t>sually </a:t>
            </a:r>
            <a:r>
              <a:rPr lang="en-US" altLang="zh-TW" sz="2400" dirty="0"/>
              <a:t>have one single subtopic in </a:t>
            </a:r>
            <a:r>
              <a:rPr lang="en-US" altLang="zh-TW" sz="2400" dirty="0" smtClean="0"/>
              <a:t>mind.</a:t>
            </a:r>
          </a:p>
          <a:p>
            <a:pPr marL="457200" indent="-457200">
              <a:buFont typeface="+mj-lt"/>
              <a:buAutoNum type="arabicParenR"/>
            </a:pPr>
            <a:endParaRPr lang="en-US" altLang="zh-TW" sz="2400" dirty="0"/>
          </a:p>
          <a:p>
            <a:r>
              <a:rPr lang="en-US" altLang="zh-TW" sz="2400" dirty="0"/>
              <a:t>Multi-clicks in search logs of ‘harry </a:t>
            </a:r>
            <a:r>
              <a:rPr lang="en-US" altLang="zh-TW" sz="2400" dirty="0" err="1"/>
              <a:t>shum</a:t>
            </a:r>
            <a:r>
              <a:rPr lang="en-US" altLang="zh-TW" sz="2400" dirty="0" smtClean="0"/>
              <a:t>’</a:t>
            </a:r>
          </a:p>
          <a:p>
            <a:endParaRPr lang="en-US" altLang="zh-TW" sz="2400" dirty="0"/>
          </a:p>
          <a:p>
            <a:endParaRPr lang="en-US" altLang="zh-TW" sz="2400" dirty="0" smtClean="0"/>
          </a:p>
          <a:p>
            <a:pPr marL="0" indent="0">
              <a:buNone/>
            </a:pPr>
            <a:endParaRPr lang="en-US" altLang="zh-TW" sz="2400" dirty="0" smtClean="0"/>
          </a:p>
          <a:p>
            <a:endParaRPr lang="en-US" altLang="zh-TW" sz="2400" dirty="0"/>
          </a:p>
          <a:p>
            <a:r>
              <a:rPr lang="en-US" altLang="zh-TW" sz="2400" dirty="0"/>
              <a:t>Accuracy of rule </a:t>
            </a:r>
            <a:r>
              <a:rPr lang="en-US" altLang="zh-TW" sz="2400" dirty="0" err="1"/>
              <a:t>v.s</a:t>
            </a:r>
            <a:r>
              <a:rPr lang="en-US" altLang="zh-TW" sz="2400" dirty="0"/>
              <a:t>. click position</a:t>
            </a:r>
            <a:endParaRPr lang="zh-TW" altLang="en-US" sz="2400" dirty="0"/>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705" y="5257864"/>
            <a:ext cx="5384720" cy="143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497" y="3140968"/>
            <a:ext cx="6320824" cy="156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229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One Subtopic per Search</a:t>
            </a:r>
            <a:endParaRPr lang="zh-TW" altLang="en-US" dirty="0"/>
          </a:p>
        </p:txBody>
      </p:sp>
      <p:sp>
        <p:nvSpPr>
          <p:cNvPr id="3" name="內容版面配置區 2"/>
          <p:cNvSpPr>
            <a:spLocks noGrp="1"/>
          </p:cNvSpPr>
          <p:nvPr>
            <p:ph idx="1"/>
          </p:nvPr>
        </p:nvSpPr>
        <p:spPr/>
        <p:txBody>
          <a:bodyPr/>
          <a:lstStyle/>
          <a:p>
            <a:r>
              <a:rPr lang="en-US" altLang="zh-TW" sz="2400" dirty="0"/>
              <a:t>Accuracy of rule </a:t>
            </a:r>
            <a:r>
              <a:rPr lang="en-US" altLang="zh-TW" sz="2400" dirty="0" err="1"/>
              <a:t>v.s</a:t>
            </a:r>
            <a:r>
              <a:rPr lang="en-US" altLang="zh-TW" sz="2400" dirty="0"/>
              <a:t>. number of </a:t>
            </a:r>
            <a:r>
              <a:rPr lang="en-US" altLang="zh-TW" sz="2400" dirty="0" smtClean="0"/>
              <a:t>clicks (User)</a:t>
            </a:r>
          </a:p>
          <a:p>
            <a:endParaRPr lang="en-US" altLang="zh-TW" sz="2400" dirty="0"/>
          </a:p>
          <a:p>
            <a:endParaRPr lang="en-US" altLang="zh-TW" sz="2400" dirty="0" smtClean="0"/>
          </a:p>
          <a:p>
            <a:r>
              <a:rPr lang="en-US" altLang="zh-TW" sz="2400" dirty="0"/>
              <a:t>Accuracy of rule </a:t>
            </a:r>
            <a:r>
              <a:rPr lang="en-US" altLang="zh-TW" sz="2400" dirty="0" err="1" smtClean="0"/>
              <a:t>v.s</a:t>
            </a:r>
            <a:r>
              <a:rPr lang="en-US" altLang="zh-TW" sz="2400" dirty="0" smtClean="0"/>
              <a:t>. frequency  (Group)</a:t>
            </a:r>
            <a:endParaRPr lang="en-US" altLang="zh-TW" sz="2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15376"/>
            <a:ext cx="5472608" cy="62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32" y="3212976"/>
            <a:ext cx="4260056" cy="318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5882952" y="4938127"/>
            <a:ext cx="2955200" cy="1477328"/>
          </a:xfrm>
          <a:prstGeom prst="rect">
            <a:avLst/>
          </a:prstGeom>
          <a:noFill/>
        </p:spPr>
        <p:txBody>
          <a:bodyPr wrap="square" rtlCol="0">
            <a:spAutoFit/>
          </a:bodyPr>
          <a:lstStyle/>
          <a:p>
            <a:r>
              <a:rPr lang="en-US" altLang="zh-TW" b="1" i="1" dirty="0" smtClean="0"/>
              <a:t>Conclusion</a:t>
            </a:r>
            <a:r>
              <a:rPr lang="en-US" altLang="zh-TW" dirty="0" smtClean="0"/>
              <a:t> :</a:t>
            </a:r>
          </a:p>
          <a:p>
            <a:r>
              <a:rPr lang="en-US" altLang="zh-TW" dirty="0" smtClean="0"/>
              <a:t>The </a:t>
            </a:r>
            <a:r>
              <a:rPr lang="en-US" altLang="zh-TW" dirty="0"/>
              <a:t>phenomenon of one subtopic </a:t>
            </a:r>
            <a:r>
              <a:rPr lang="en-US" altLang="zh-TW" dirty="0" smtClean="0"/>
              <a:t>per search </a:t>
            </a:r>
            <a:r>
              <a:rPr lang="en-US" altLang="zh-TW" dirty="0"/>
              <a:t>can help query subtopic mining for head queries.</a:t>
            </a:r>
            <a:endParaRPr lang="zh-TW" altLang="en-US" dirty="0"/>
          </a:p>
        </p:txBody>
      </p:sp>
    </p:spTree>
    <p:extLst>
      <p:ext uri="{BB962C8B-B14F-4D97-AF65-F5344CB8AC3E}">
        <p14:creationId xmlns:p14="http://schemas.microsoft.com/office/powerpoint/2010/main" val="157831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1533</TotalTime>
  <Words>1449</Words>
  <Application>Microsoft Office PowerPoint</Application>
  <PresentationFormat>如螢幕大小 (4:3)</PresentationFormat>
  <Paragraphs>328</Paragraphs>
  <Slides>29</Slides>
  <Notes>12</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佈景主題1</vt:lpstr>
      <vt:lpstr>Mining Query Subtopics from Search Log Data</vt:lpstr>
      <vt:lpstr>Outline</vt:lpstr>
      <vt:lpstr>Introduction</vt:lpstr>
      <vt:lpstr>Motivation</vt:lpstr>
      <vt:lpstr>Goal</vt:lpstr>
      <vt:lpstr>Outline</vt:lpstr>
      <vt:lpstr>One Subtopic per Search</vt:lpstr>
      <vt:lpstr>One Subtopic per Search</vt:lpstr>
      <vt:lpstr>One Subtopic per Search</vt:lpstr>
      <vt:lpstr>Subtopic Clarification by Additional Keyword</vt:lpstr>
      <vt:lpstr>Subtopic Clarification by Additional Keyword</vt:lpstr>
      <vt:lpstr>Outline</vt:lpstr>
      <vt:lpstr>Clustering Method</vt:lpstr>
      <vt:lpstr>Preprocessing(Indexing)</vt:lpstr>
      <vt:lpstr>Preprocessing(Pruning)</vt:lpstr>
      <vt:lpstr>Clustering</vt:lpstr>
      <vt:lpstr>PowerPoint 簡報</vt:lpstr>
      <vt:lpstr>Clustering</vt:lpstr>
      <vt:lpstr>Postprocessing</vt:lpstr>
      <vt:lpstr>Outline</vt:lpstr>
      <vt:lpstr>Experiments on Accuracy</vt:lpstr>
      <vt:lpstr>Experiments on Accuracy</vt:lpstr>
      <vt:lpstr>Outline</vt:lpstr>
      <vt:lpstr>Search Result Clustering</vt:lpstr>
      <vt:lpstr>Search Result Clustering</vt:lpstr>
      <vt:lpstr>Search Result Re-Ranking</vt:lpstr>
      <vt:lpstr>Outline</vt:lpstr>
      <vt:lpstr>Conclusion</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Query Subtopics from Search Log Data</dc:title>
  <dc:creator>BensonChiu</dc:creator>
  <cp:lastModifiedBy>BensonChiu</cp:lastModifiedBy>
  <cp:revision>66</cp:revision>
  <cp:lastPrinted>2012-12-06T01:13:59Z</cp:lastPrinted>
  <dcterms:created xsi:type="dcterms:W3CDTF">2012-12-04T03:31:01Z</dcterms:created>
  <dcterms:modified xsi:type="dcterms:W3CDTF">2012-12-06T01:18:27Z</dcterms:modified>
</cp:coreProperties>
</file>